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0" r:id="rId4"/>
    <p:sldId id="261" r:id="rId5"/>
    <p:sldId id="262" r:id="rId6"/>
    <p:sldId id="263" r:id="rId7"/>
    <p:sldId id="264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nav Singh" userId="03cd25b35deba47b" providerId="LiveId" clId="{52044F61-4118-41A0-AFD9-45441A35BFED}"/>
    <pc:docChg chg="modSld">
      <pc:chgData name="Abhinav Singh" userId="03cd25b35deba47b" providerId="LiveId" clId="{52044F61-4118-41A0-AFD9-45441A35BFED}" dt="2023-01-13T22:44:03.524" v="17" actId="20577"/>
      <pc:docMkLst>
        <pc:docMk/>
      </pc:docMkLst>
      <pc:sldChg chg="modSp mod">
        <pc:chgData name="Abhinav Singh" userId="03cd25b35deba47b" providerId="LiveId" clId="{52044F61-4118-41A0-AFD9-45441A35BFED}" dt="2023-01-13T22:44:03.524" v="17" actId="20577"/>
        <pc:sldMkLst>
          <pc:docMk/>
          <pc:sldMk cId="2324137903" sldId="258"/>
        </pc:sldMkLst>
        <pc:spChg chg="mod">
          <ac:chgData name="Abhinav Singh" userId="03cd25b35deba47b" providerId="LiveId" clId="{52044F61-4118-41A0-AFD9-45441A35BFED}" dt="2023-01-13T22:44:03.524" v="17" actId="20577"/>
          <ac:spMkLst>
            <pc:docMk/>
            <pc:sldMk cId="2324137903" sldId="258"/>
            <ac:spMk id="4" creationId="{121EF382-0E2B-3CD2-C508-A035A6DED52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CF91-4CB0-DF76-C850-547CB3D17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6B512-884F-373A-70A5-67AB5560A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51EC9-708F-B411-F7DA-43498FC25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4AFE-498D-4237-9E2F-EF2445B95AA3}" type="datetimeFigureOut">
              <a:rPr lang="en-IN" smtClean="0"/>
              <a:t>14-01-2023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BB7E9-4E92-94AA-AD50-8800362C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62A85-F734-32BB-6531-FADB44C6B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1007-26B1-4AE9-BC03-D0CC4B9CE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193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CC35D-6935-2290-80D6-16C6C30E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5B1011-B262-5C36-F615-C7C18F86C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2CA40-88C7-CEEC-93CA-88296EFFA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4AFE-498D-4237-9E2F-EF2445B95AA3}" type="datetimeFigureOut">
              <a:rPr lang="en-IN" smtClean="0"/>
              <a:t>14-01-2023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98FAD-6D24-8778-BC4D-153C910B7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E40EE-36DE-4A12-8A66-82E4E060C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1007-26B1-4AE9-BC03-D0CC4B9CE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396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929860-D46C-F105-80ED-EF67070858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A23944-82D1-A3BA-E8B6-0ED40E1D5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761DD-0FF3-1926-3B95-81B05E128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4AFE-498D-4237-9E2F-EF2445B95AA3}" type="datetimeFigureOut">
              <a:rPr lang="en-IN" smtClean="0"/>
              <a:t>14-01-2023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26EE2-5860-9FD5-8E29-4D108D7B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4E80B-D98E-41FC-9979-7FCE6E580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1007-26B1-4AE9-BC03-D0CC4B9CE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697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531D-32D5-EEA2-5CD9-61609357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5FEE-E985-E6C6-2F86-BC0B8A9F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93331-AE82-AE0F-CD25-7AABBDD2F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4AFE-498D-4237-9E2F-EF2445B95AA3}" type="datetimeFigureOut">
              <a:rPr lang="en-IN" smtClean="0"/>
              <a:t>14-01-2023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CF1AC-486D-7303-48D1-8C4EE4267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68F32-1D3B-417D-3396-FE009F4BB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1007-26B1-4AE9-BC03-D0CC4B9CE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6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CE09E-B12F-614B-C3DB-B49099B9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665A0-2067-C9D1-66D9-42E8625A4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89568-D73D-E3D1-1409-C9A91DE7C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4AFE-498D-4237-9E2F-EF2445B95AA3}" type="datetimeFigureOut">
              <a:rPr lang="en-IN" smtClean="0"/>
              <a:t>14-01-2023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60827-A411-E3AD-F959-2079859A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A277D-9C31-591B-88AE-55880DEC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1007-26B1-4AE9-BC03-D0CC4B9CE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50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7547-739A-CA4B-2BC2-9E553830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217EE-20F7-FA97-FC1A-1B5287F23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D3D8B-CF3F-CDB9-9CE0-F7723BAFA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10CB42-E08E-D4DE-1102-D73FFCCDE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4AFE-498D-4237-9E2F-EF2445B95AA3}" type="datetimeFigureOut">
              <a:rPr lang="en-IN" smtClean="0"/>
              <a:t>14-01-2023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CAC06-B83F-4A63-F358-A99575A3E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51C30-E635-2034-7F4F-11D2ACC58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1007-26B1-4AE9-BC03-D0CC4B9CE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579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D04FE-B5D7-74EE-482F-C777F06CB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6F2B1-2C75-B8DD-BA7F-9DFC92379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0AB0B4-7CE1-8AF6-1013-B6FC174D1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5362EC-DAB0-4935-A2EE-427FC5756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BBC060-DE99-CC2B-5461-525861EC7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4CD2BF-228D-AB79-B3C8-EA4A6235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4AFE-498D-4237-9E2F-EF2445B95AA3}" type="datetimeFigureOut">
              <a:rPr lang="en-IN" smtClean="0"/>
              <a:t>14-01-2023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A3818B-B8C7-7ED3-F994-B12EC4591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62EF57-222B-FF3A-BA2B-FA178D89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1007-26B1-4AE9-BC03-D0CC4B9CE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345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E0BB8-0D44-41DB-EF8B-2006AC0AB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EECA14-B6D1-FEB5-C4AF-5E0055634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4AFE-498D-4237-9E2F-EF2445B95AA3}" type="datetimeFigureOut">
              <a:rPr lang="en-IN" smtClean="0"/>
              <a:t>14-01-2023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CCB0DE-8166-E3D1-5247-07DCDA211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17942-01C1-F18F-7EFE-830E25D6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1007-26B1-4AE9-BC03-D0CC4B9CE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37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722DE7-8907-26BB-710D-610C411DF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4AFE-498D-4237-9E2F-EF2445B95AA3}" type="datetimeFigureOut">
              <a:rPr lang="en-IN" smtClean="0"/>
              <a:t>14-01-2023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A3297C-A38B-FD69-5974-C26C7CAEB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8DF76-84C1-CC34-0C8D-A9160527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1007-26B1-4AE9-BC03-D0CC4B9CE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28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FC36-6354-5CDC-6BF6-9CDFF4E60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09C25-25E4-C784-E619-F9C576A88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6CC66A-5019-149D-3351-0DDF1C07D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8ADB3-DC81-EAFC-D330-E02B23AF4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4AFE-498D-4237-9E2F-EF2445B95AA3}" type="datetimeFigureOut">
              <a:rPr lang="en-IN" smtClean="0"/>
              <a:t>14-01-2023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C84A8-7EF7-AACA-DC51-1618D7715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78378-6F29-3C4E-EAB3-3D0DB95E8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1007-26B1-4AE9-BC03-D0CC4B9CE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32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F6531-ED8F-EA05-FEAE-3567B2E7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51D773-4821-41EC-5E23-3C79B8A718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D472F-A5E1-C47A-0AD6-ED41B9135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15405-15CD-996D-A790-E6B9A0A59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4AFE-498D-4237-9E2F-EF2445B95AA3}" type="datetimeFigureOut">
              <a:rPr lang="en-IN" smtClean="0"/>
              <a:t>14-01-2023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F08FC-3E6A-5E75-B25C-72A50258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9E447-35DB-C6E0-210E-F1BE8D094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1007-26B1-4AE9-BC03-D0CC4B9CE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09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B92A5-4127-3A71-9510-520C61A49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4F40A-B2BB-BD93-3BAE-B685A98F6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68851-FBDC-CDEF-0624-921311BE97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24AFE-498D-4237-9E2F-EF2445B95AA3}" type="datetimeFigureOut">
              <a:rPr lang="en-IN" smtClean="0"/>
              <a:t>14-01-2023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507F4-6901-964C-5499-BE5BC8266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4D6EC-E6C0-530A-F101-CC4EED8B5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C1007-26B1-4AE9-BC03-D0CC4B9CE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61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1DF2E-C160-9CDC-F0F5-F169A65E4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600" dirty="0"/>
              <a:t>iNeuron.ai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2D47B8A-087F-AB01-745A-C8AD31A7C75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1" r="7811"/>
          <a:stretch>
            <a:fillRect/>
          </a:stretch>
        </p:blipFill>
        <p:spPr>
          <a:xfrm>
            <a:off x="654518" y="548641"/>
            <a:ext cx="10700870" cy="531241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EF382-0E2B-3CD2-C508-A035A6DED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0396" y="987425"/>
            <a:ext cx="4422792" cy="4881563"/>
          </a:xfrm>
        </p:spPr>
        <p:txBody>
          <a:bodyPr>
            <a:normAutofit/>
          </a:bodyPr>
          <a:lstStyle/>
          <a:p>
            <a:r>
              <a:rPr lang="en-IN" sz="3200" dirty="0"/>
              <a:t>Data Visualization FIFA 19 </a:t>
            </a:r>
          </a:p>
          <a:p>
            <a:endParaRPr lang="en-IN" sz="3200" dirty="0"/>
          </a:p>
          <a:p>
            <a:endParaRPr lang="en-IN" sz="3200" dirty="0"/>
          </a:p>
          <a:p>
            <a:endParaRPr lang="en-IN" sz="3200" dirty="0"/>
          </a:p>
          <a:p>
            <a:endParaRPr lang="en-IN" sz="3200" dirty="0"/>
          </a:p>
          <a:p>
            <a:r>
              <a:rPr lang="en-IN" dirty="0"/>
              <a:t>Wireframe Document</a:t>
            </a:r>
          </a:p>
          <a:p>
            <a:endParaRPr lang="en-IN" dirty="0"/>
          </a:p>
          <a:p>
            <a:r>
              <a:rPr lang="en-IN" dirty="0"/>
              <a:t>Prepared BY</a:t>
            </a:r>
          </a:p>
          <a:p>
            <a:r>
              <a:rPr lang="en-IN" dirty="0"/>
              <a:t>Abhinav Singh</a:t>
            </a:r>
          </a:p>
        </p:txBody>
      </p:sp>
    </p:spTree>
    <p:extLst>
      <p:ext uri="{BB962C8B-B14F-4D97-AF65-F5344CB8AC3E}">
        <p14:creationId xmlns:p14="http://schemas.microsoft.com/office/powerpoint/2010/main" val="2324137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47141" y="728254"/>
            <a:ext cx="1695981" cy="254351"/>
          </a:xfrm>
          <a:prstGeom prst="rect">
            <a:avLst/>
          </a:prstGeom>
        </p:spPr>
        <p:txBody>
          <a:bodyPr vert="horz" wrap="square" lIns="0" tIns="7733" rIns="0" bIns="0" rtlCol="0" anchor="ctr">
            <a:spAutoFit/>
          </a:bodyPr>
          <a:lstStyle/>
          <a:p>
            <a:pPr marL="8139">
              <a:lnSpc>
                <a:spcPct val="100000"/>
              </a:lnSpc>
              <a:spcBef>
                <a:spcPts val="61"/>
              </a:spcBef>
            </a:pPr>
            <a:r>
              <a:rPr sz="1602" u="heavy" spc="151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P</a:t>
            </a:r>
            <a:r>
              <a:rPr sz="1602" u="heavy" spc="42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R</a:t>
            </a:r>
            <a:r>
              <a:rPr sz="1602" u="heavy" spc="3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O</a:t>
            </a:r>
            <a:r>
              <a:rPr sz="1602" u="heavy" spc="381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J</a:t>
            </a:r>
            <a:r>
              <a:rPr sz="1602" u="heavy" spc="93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E</a:t>
            </a:r>
            <a:r>
              <a:rPr sz="1602" u="heavy" spc="6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C</a:t>
            </a:r>
            <a:r>
              <a:rPr sz="1602" u="heavy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T</a:t>
            </a:r>
            <a:r>
              <a:rPr sz="1602" u="heavy" spc="-11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602" u="heavy" spc="1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</a:t>
            </a:r>
            <a:r>
              <a:rPr sz="1602" u="heavy" spc="93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E</a:t>
            </a:r>
            <a:r>
              <a:rPr sz="1602" u="heavy" spc="-83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T</a:t>
            </a:r>
            <a:r>
              <a:rPr sz="1602" u="heavy" spc="-3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A</a:t>
            </a:r>
            <a:r>
              <a:rPr sz="1602" u="heavy" spc="16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I</a:t>
            </a:r>
            <a:r>
              <a:rPr sz="1602" u="heavy" spc="51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L</a:t>
            </a:r>
            <a:endParaRPr sz="1602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91807" y="3332133"/>
            <a:ext cx="36630" cy="3663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2"/>
                </a:moveTo>
                <a:lnTo>
                  <a:pt x="24764" y="57102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7" name="object 7"/>
          <p:cNvSpPr txBox="1"/>
          <p:nvPr/>
        </p:nvSpPr>
        <p:spPr>
          <a:xfrm>
            <a:off x="4228768" y="2893583"/>
            <a:ext cx="3485573" cy="639648"/>
          </a:xfrm>
          <a:prstGeom prst="rect">
            <a:avLst/>
          </a:prstGeom>
        </p:spPr>
        <p:txBody>
          <a:bodyPr vert="horz" wrap="square" lIns="0" tIns="7733" rIns="0" bIns="0" rtlCol="0">
            <a:spAutoFit/>
          </a:bodyPr>
          <a:lstStyle/>
          <a:p>
            <a:pPr marL="8139">
              <a:spcBef>
                <a:spcPts val="61"/>
              </a:spcBef>
            </a:pPr>
            <a:r>
              <a:rPr sz="1282" spc="61" dirty="0">
                <a:latin typeface="Lucida Sans Unicode"/>
                <a:cs typeface="Lucida Sans Unicode"/>
              </a:rPr>
              <a:t>OBJECTIVE</a:t>
            </a:r>
            <a:endParaRPr sz="1282" dirty="0">
              <a:latin typeface="Lucida Sans Unicode"/>
              <a:cs typeface="Lucida Sans Unicode"/>
            </a:endParaRPr>
          </a:p>
          <a:p>
            <a:pPr marL="173777" marR="3256">
              <a:lnSpc>
                <a:spcPct val="114500"/>
              </a:lnSpc>
              <a:spcBef>
                <a:spcPts val="1333"/>
              </a:spcBef>
            </a:pPr>
            <a:r>
              <a:rPr lang="en-US" sz="769" spc="-10" dirty="0">
                <a:latin typeface="Lucida Sans Unicode"/>
                <a:cs typeface="Lucida Sans Unicode"/>
              </a:rPr>
              <a:t>Find key metrics and factors and show the meaningful relationships between attributes.</a:t>
            </a:r>
            <a:endParaRPr sz="769" dirty="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28768" y="3910033"/>
            <a:ext cx="4173408" cy="1381454"/>
          </a:xfrm>
          <a:prstGeom prst="rect">
            <a:avLst/>
          </a:prstGeom>
        </p:spPr>
        <p:txBody>
          <a:bodyPr vert="horz" wrap="square" lIns="0" tIns="7733" rIns="0" bIns="0" rtlCol="0">
            <a:spAutoFit/>
          </a:bodyPr>
          <a:lstStyle/>
          <a:p>
            <a:pPr marL="8139">
              <a:spcBef>
                <a:spcPts val="61"/>
              </a:spcBef>
            </a:pPr>
            <a:r>
              <a:rPr sz="1282" spc="119" dirty="0">
                <a:latin typeface="Lucida Sans Unicode"/>
                <a:cs typeface="Lucida Sans Unicode"/>
              </a:rPr>
              <a:t>P</a:t>
            </a:r>
            <a:r>
              <a:rPr sz="1282" spc="32" dirty="0">
                <a:latin typeface="Lucida Sans Unicode"/>
                <a:cs typeface="Lucida Sans Unicode"/>
              </a:rPr>
              <a:t>R</a:t>
            </a:r>
            <a:r>
              <a:rPr sz="1282" spc="3" dirty="0">
                <a:latin typeface="Lucida Sans Unicode"/>
                <a:cs typeface="Lucida Sans Unicode"/>
              </a:rPr>
              <a:t>O</a:t>
            </a:r>
            <a:r>
              <a:rPr sz="1282" spc="138" dirty="0">
                <a:latin typeface="Lucida Sans Unicode"/>
                <a:cs typeface="Lucida Sans Unicode"/>
              </a:rPr>
              <a:t>B</a:t>
            </a:r>
            <a:r>
              <a:rPr sz="1282" spc="35" dirty="0">
                <a:latin typeface="Lucida Sans Unicode"/>
                <a:cs typeface="Lucida Sans Unicode"/>
              </a:rPr>
              <a:t>L</a:t>
            </a:r>
            <a:r>
              <a:rPr sz="1282" spc="73" dirty="0">
                <a:latin typeface="Lucida Sans Unicode"/>
                <a:cs typeface="Lucida Sans Unicode"/>
              </a:rPr>
              <a:t>E</a:t>
            </a:r>
            <a:r>
              <a:rPr sz="1282" spc="51" dirty="0">
                <a:latin typeface="Lucida Sans Unicode"/>
                <a:cs typeface="Lucida Sans Unicode"/>
              </a:rPr>
              <a:t>M</a:t>
            </a:r>
            <a:r>
              <a:rPr sz="1282" spc="-93" dirty="0">
                <a:latin typeface="Lucida Sans Unicode"/>
                <a:cs typeface="Lucida Sans Unicode"/>
              </a:rPr>
              <a:t> </a:t>
            </a:r>
            <a:r>
              <a:rPr sz="1282" spc="90" dirty="0">
                <a:latin typeface="Lucida Sans Unicode"/>
                <a:cs typeface="Lucida Sans Unicode"/>
              </a:rPr>
              <a:t>S</a:t>
            </a:r>
            <a:r>
              <a:rPr sz="1282" spc="-67" dirty="0">
                <a:latin typeface="Lucida Sans Unicode"/>
                <a:cs typeface="Lucida Sans Unicode"/>
              </a:rPr>
              <a:t>T</a:t>
            </a:r>
            <a:r>
              <a:rPr sz="1282" spc="-29" dirty="0">
                <a:latin typeface="Lucida Sans Unicode"/>
                <a:cs typeface="Lucida Sans Unicode"/>
              </a:rPr>
              <a:t>A</a:t>
            </a:r>
            <a:r>
              <a:rPr sz="1282" spc="-67" dirty="0">
                <a:latin typeface="Lucida Sans Unicode"/>
                <a:cs typeface="Lucida Sans Unicode"/>
              </a:rPr>
              <a:t>T</a:t>
            </a:r>
            <a:r>
              <a:rPr sz="1282" spc="73" dirty="0">
                <a:latin typeface="Lucida Sans Unicode"/>
                <a:cs typeface="Lucida Sans Unicode"/>
              </a:rPr>
              <a:t>E</a:t>
            </a:r>
            <a:r>
              <a:rPr sz="1282" spc="48" dirty="0">
                <a:latin typeface="Lucida Sans Unicode"/>
                <a:cs typeface="Lucida Sans Unicode"/>
              </a:rPr>
              <a:t>M</a:t>
            </a:r>
            <a:r>
              <a:rPr sz="1282" spc="73" dirty="0">
                <a:latin typeface="Lucida Sans Unicode"/>
                <a:cs typeface="Lucida Sans Unicode"/>
              </a:rPr>
              <a:t>E</a:t>
            </a:r>
            <a:r>
              <a:rPr sz="1282" spc="22" dirty="0">
                <a:latin typeface="Lucida Sans Unicode"/>
                <a:cs typeface="Lucida Sans Unicode"/>
              </a:rPr>
              <a:t>N</a:t>
            </a:r>
            <a:r>
              <a:rPr sz="1282" spc="-64" dirty="0">
                <a:latin typeface="Lucida Sans Unicode"/>
                <a:cs typeface="Lucida Sans Unicode"/>
              </a:rPr>
              <a:t>T</a:t>
            </a:r>
            <a:endParaRPr sz="1282" dirty="0">
              <a:latin typeface="Lucida Sans Unicode"/>
              <a:cs typeface="Lucida Sans Unicode"/>
            </a:endParaRPr>
          </a:p>
          <a:p>
            <a:pPr marL="8139" marR="3256">
              <a:lnSpc>
                <a:spcPct val="114500"/>
              </a:lnSpc>
              <a:spcBef>
                <a:spcPts val="1327"/>
              </a:spcBef>
            </a:pPr>
            <a:r>
              <a:rPr lang="en-US" sz="769" dirty="0">
                <a:latin typeface="Lucida Sans Unicode"/>
                <a:cs typeface="Lucida Sans Unicode"/>
              </a:rPr>
              <a:t>With </a:t>
            </a:r>
            <a:r>
              <a:rPr lang="en-US" sz="769" dirty="0" err="1">
                <a:latin typeface="Lucida Sans Unicode"/>
                <a:cs typeface="Lucida Sans Unicode"/>
              </a:rPr>
              <a:t>Fifa</a:t>
            </a:r>
            <a:r>
              <a:rPr lang="en-US" sz="769" dirty="0">
                <a:latin typeface="Lucida Sans Unicode"/>
                <a:cs typeface="Lucida Sans Unicode"/>
              </a:rPr>
              <a:t> being in the blood as many people of the world. You are tasked to tell the story of</a:t>
            </a:r>
          </a:p>
          <a:p>
            <a:pPr marL="8139" marR="3256">
              <a:lnSpc>
                <a:spcPct val="114500"/>
              </a:lnSpc>
              <a:spcBef>
                <a:spcPts val="1327"/>
              </a:spcBef>
            </a:pPr>
            <a:r>
              <a:rPr lang="en-US" sz="769" dirty="0">
                <a:latin typeface="Lucida Sans Unicode"/>
                <a:cs typeface="Lucida Sans Unicode"/>
              </a:rPr>
              <a:t>unsung analysts who put great efforts to provide accurate data to answer every question of fans.</a:t>
            </a:r>
          </a:p>
          <a:p>
            <a:pPr marL="8139" marR="3256">
              <a:lnSpc>
                <a:spcPct val="114500"/>
              </a:lnSpc>
              <a:spcBef>
                <a:spcPts val="1327"/>
              </a:spcBef>
            </a:pPr>
            <a:r>
              <a:rPr lang="en-US" sz="769" dirty="0">
                <a:latin typeface="Lucida Sans Unicode"/>
                <a:cs typeface="Lucida Sans Unicode"/>
              </a:rPr>
              <a:t>Football Game Analytics</a:t>
            </a:r>
            <a:endParaRPr sz="769" dirty="0">
              <a:latin typeface="Lucida Sans Unicode"/>
              <a:cs typeface="Lucida Sans Unicod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FD9C5B-BB2A-B7C1-A758-95CEF5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426" y="1353440"/>
            <a:ext cx="5607338" cy="13208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6817" y="1054859"/>
            <a:ext cx="902733" cy="335777"/>
          </a:xfrm>
          <a:custGeom>
            <a:avLst/>
            <a:gdLst/>
            <a:ahLst/>
            <a:cxnLst/>
            <a:rect l="l" t="t" r="r" b="b"/>
            <a:pathLst>
              <a:path w="1408430" h="523875">
                <a:moveTo>
                  <a:pt x="1408409" y="523435"/>
                </a:moveTo>
                <a:lnTo>
                  <a:pt x="0" y="523435"/>
                </a:lnTo>
                <a:lnTo>
                  <a:pt x="0" y="0"/>
                </a:lnTo>
                <a:lnTo>
                  <a:pt x="1408409" y="0"/>
                </a:lnTo>
                <a:lnTo>
                  <a:pt x="1408409" y="523435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 txBox="1"/>
          <p:nvPr/>
        </p:nvSpPr>
        <p:spPr>
          <a:xfrm>
            <a:off x="4372079" y="1170292"/>
            <a:ext cx="649170" cy="87152"/>
          </a:xfrm>
          <a:prstGeom prst="rect">
            <a:avLst/>
          </a:prstGeom>
        </p:spPr>
        <p:txBody>
          <a:bodyPr vert="horz" wrap="square" lIns="0" tIns="8140" rIns="0" bIns="0" rtlCol="0">
            <a:spAutoFit/>
          </a:bodyPr>
          <a:lstStyle/>
          <a:p>
            <a:pPr marL="8139">
              <a:spcBef>
                <a:spcPts val="64"/>
              </a:spcBef>
            </a:pPr>
            <a:r>
              <a:rPr sz="513" spc="6" dirty="0">
                <a:latin typeface="Lucida Sans Unicode"/>
                <a:cs typeface="Lucida Sans Unicode"/>
              </a:rPr>
              <a:t>Raw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6" dirty="0">
                <a:latin typeface="Lucida Sans Unicode"/>
                <a:cs typeface="Lucida Sans Unicode"/>
              </a:rPr>
              <a:t>Data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3" dirty="0">
                <a:latin typeface="Lucida Sans Unicode"/>
                <a:cs typeface="Lucida Sans Unicode"/>
              </a:rPr>
              <a:t>Collection</a:t>
            </a:r>
            <a:endParaRPr sz="513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01445" y="1054859"/>
            <a:ext cx="878719" cy="335777"/>
          </a:xfrm>
          <a:custGeom>
            <a:avLst/>
            <a:gdLst/>
            <a:ahLst/>
            <a:cxnLst/>
            <a:rect l="l" t="t" r="r" b="b"/>
            <a:pathLst>
              <a:path w="1370964" h="523875">
                <a:moveTo>
                  <a:pt x="1370381" y="523435"/>
                </a:moveTo>
                <a:lnTo>
                  <a:pt x="0" y="523435"/>
                </a:lnTo>
                <a:lnTo>
                  <a:pt x="0" y="0"/>
                </a:lnTo>
                <a:lnTo>
                  <a:pt x="1370381" y="0"/>
                </a:lnTo>
                <a:lnTo>
                  <a:pt x="1370381" y="523435"/>
                </a:lnTo>
                <a:close/>
              </a:path>
            </a:pathLst>
          </a:custGeom>
          <a:solidFill>
            <a:srgbClr val="C6672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" name="object 5"/>
          <p:cNvSpPr txBox="1"/>
          <p:nvPr/>
        </p:nvSpPr>
        <p:spPr>
          <a:xfrm>
            <a:off x="5257905" y="1107407"/>
            <a:ext cx="764759" cy="203658"/>
          </a:xfrm>
          <a:prstGeom prst="rect">
            <a:avLst/>
          </a:prstGeom>
        </p:spPr>
        <p:txBody>
          <a:bodyPr vert="horz" wrap="square" lIns="0" tIns="8140" rIns="0" bIns="0" rtlCol="0">
            <a:spAutoFit/>
          </a:bodyPr>
          <a:lstStyle/>
          <a:p>
            <a:pPr marL="64708" marR="3256" indent="-56976">
              <a:lnSpc>
                <a:spcPct val="109900"/>
              </a:lnSpc>
              <a:spcBef>
                <a:spcPts val="64"/>
              </a:spcBef>
            </a:pPr>
            <a:r>
              <a:rPr sz="577" spc="-6" dirty="0">
                <a:latin typeface="Lucida Sans Unicode"/>
                <a:cs typeface="Lucida Sans Unicode"/>
              </a:rPr>
              <a:t>Importing</a:t>
            </a:r>
            <a:r>
              <a:rPr sz="577" spc="-45" dirty="0">
                <a:latin typeface="Lucida Sans Unicode"/>
                <a:cs typeface="Lucida Sans Unicode"/>
              </a:rPr>
              <a:t> </a:t>
            </a:r>
            <a:r>
              <a:rPr sz="577" spc="-3" dirty="0">
                <a:latin typeface="Lucida Sans Unicode"/>
                <a:cs typeface="Lucida Sans Unicode"/>
              </a:rPr>
              <a:t>Libraries</a:t>
            </a:r>
            <a:r>
              <a:rPr sz="577" spc="-45" dirty="0">
                <a:latin typeface="Lucida Sans Unicode"/>
                <a:cs typeface="Lucida Sans Unicode"/>
              </a:rPr>
              <a:t> </a:t>
            </a:r>
            <a:r>
              <a:rPr sz="577" spc="-10" dirty="0">
                <a:latin typeface="Lucida Sans Unicode"/>
                <a:cs typeface="Lucida Sans Unicode"/>
              </a:rPr>
              <a:t>in  </a:t>
            </a:r>
            <a:r>
              <a:rPr sz="577" spc="22" dirty="0">
                <a:latin typeface="Lucida Sans Unicode"/>
                <a:cs typeface="Lucida Sans Unicode"/>
              </a:rPr>
              <a:t>Jupyter</a:t>
            </a:r>
            <a:r>
              <a:rPr sz="577" spc="-45" dirty="0">
                <a:latin typeface="Lucida Sans Unicode"/>
                <a:cs typeface="Lucida Sans Unicode"/>
              </a:rPr>
              <a:t> </a:t>
            </a:r>
            <a:r>
              <a:rPr sz="577" spc="-3" dirty="0">
                <a:latin typeface="Lucida Sans Unicode"/>
                <a:cs typeface="Lucida Sans Unicode"/>
              </a:rPr>
              <a:t>Notebook</a:t>
            </a:r>
            <a:endParaRPr sz="577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33818" y="1054859"/>
            <a:ext cx="902733" cy="335777"/>
          </a:xfrm>
          <a:custGeom>
            <a:avLst/>
            <a:gdLst/>
            <a:ahLst/>
            <a:cxnLst/>
            <a:rect l="l" t="t" r="r" b="b"/>
            <a:pathLst>
              <a:path w="1408429" h="523875">
                <a:moveTo>
                  <a:pt x="1408409" y="523435"/>
                </a:moveTo>
                <a:lnTo>
                  <a:pt x="0" y="523435"/>
                </a:lnTo>
                <a:lnTo>
                  <a:pt x="0" y="0"/>
                </a:lnTo>
                <a:lnTo>
                  <a:pt x="1408409" y="0"/>
                </a:lnTo>
                <a:lnTo>
                  <a:pt x="1408409" y="523435"/>
                </a:lnTo>
                <a:close/>
              </a:path>
            </a:pathLst>
          </a:custGeom>
          <a:solidFill>
            <a:srgbClr val="9CB5D9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7" name="object 7"/>
          <p:cNvSpPr txBox="1"/>
          <p:nvPr/>
        </p:nvSpPr>
        <p:spPr>
          <a:xfrm>
            <a:off x="6259080" y="1170292"/>
            <a:ext cx="649170" cy="87152"/>
          </a:xfrm>
          <a:prstGeom prst="rect">
            <a:avLst/>
          </a:prstGeom>
        </p:spPr>
        <p:txBody>
          <a:bodyPr vert="horz" wrap="square" lIns="0" tIns="8140" rIns="0" bIns="0" rtlCol="0">
            <a:spAutoFit/>
          </a:bodyPr>
          <a:lstStyle/>
          <a:p>
            <a:pPr marL="8139">
              <a:spcBef>
                <a:spcPts val="64"/>
              </a:spcBef>
            </a:pPr>
            <a:r>
              <a:rPr sz="513" spc="6" dirty="0">
                <a:latin typeface="Lucida Sans Unicode"/>
                <a:cs typeface="Lucida Sans Unicode"/>
              </a:rPr>
              <a:t>Raw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6" dirty="0">
                <a:latin typeface="Lucida Sans Unicode"/>
                <a:cs typeface="Lucida Sans Unicode"/>
              </a:rPr>
              <a:t>Data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3" dirty="0">
                <a:latin typeface="Lucida Sans Unicode"/>
                <a:cs typeface="Lucida Sans Unicode"/>
              </a:rPr>
              <a:t>Collection</a:t>
            </a:r>
            <a:endParaRPr sz="513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8239" y="1054859"/>
            <a:ext cx="902733" cy="335777"/>
          </a:xfrm>
          <a:custGeom>
            <a:avLst/>
            <a:gdLst/>
            <a:ahLst/>
            <a:cxnLst/>
            <a:rect l="l" t="t" r="r" b="b"/>
            <a:pathLst>
              <a:path w="1408429" h="523875">
                <a:moveTo>
                  <a:pt x="1408409" y="523435"/>
                </a:moveTo>
                <a:lnTo>
                  <a:pt x="0" y="523435"/>
                </a:lnTo>
                <a:lnTo>
                  <a:pt x="0" y="0"/>
                </a:lnTo>
                <a:lnTo>
                  <a:pt x="1408409" y="0"/>
                </a:lnTo>
                <a:lnTo>
                  <a:pt x="1408409" y="523435"/>
                </a:lnTo>
                <a:close/>
              </a:path>
            </a:pathLst>
          </a:custGeom>
          <a:solidFill>
            <a:srgbClr val="37B5FF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9" name="object 9"/>
          <p:cNvSpPr txBox="1"/>
          <p:nvPr/>
        </p:nvSpPr>
        <p:spPr>
          <a:xfrm>
            <a:off x="7321859" y="1170292"/>
            <a:ext cx="432644" cy="87152"/>
          </a:xfrm>
          <a:prstGeom prst="rect">
            <a:avLst/>
          </a:prstGeom>
        </p:spPr>
        <p:txBody>
          <a:bodyPr vert="horz" wrap="square" lIns="0" tIns="8140" rIns="0" bIns="0" rtlCol="0">
            <a:spAutoFit/>
          </a:bodyPr>
          <a:lstStyle/>
          <a:p>
            <a:pPr marL="8139">
              <a:spcBef>
                <a:spcPts val="64"/>
              </a:spcBef>
            </a:pPr>
            <a:r>
              <a:rPr sz="513" spc="6" dirty="0">
                <a:latin typeface="Lucida Sans Unicode"/>
                <a:cs typeface="Lucida Sans Unicode"/>
              </a:rPr>
              <a:t>Load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6" dirty="0">
                <a:latin typeface="Lucida Sans Unicode"/>
                <a:cs typeface="Lucida Sans Unicode"/>
              </a:rPr>
              <a:t>Dataset</a:t>
            </a:r>
            <a:endParaRPr sz="513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38110" y="1662287"/>
            <a:ext cx="902733" cy="335777"/>
          </a:xfrm>
          <a:custGeom>
            <a:avLst/>
            <a:gdLst/>
            <a:ahLst/>
            <a:cxnLst/>
            <a:rect l="l" t="t" r="r" b="b"/>
            <a:pathLst>
              <a:path w="1408429" h="523875">
                <a:moveTo>
                  <a:pt x="1408409" y="523435"/>
                </a:moveTo>
                <a:lnTo>
                  <a:pt x="0" y="523435"/>
                </a:lnTo>
                <a:lnTo>
                  <a:pt x="0" y="0"/>
                </a:lnTo>
                <a:lnTo>
                  <a:pt x="1408409" y="0"/>
                </a:lnTo>
                <a:lnTo>
                  <a:pt x="1408409" y="52343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1" name="object 11"/>
          <p:cNvSpPr txBox="1"/>
          <p:nvPr/>
        </p:nvSpPr>
        <p:spPr>
          <a:xfrm>
            <a:off x="7568145" y="1777719"/>
            <a:ext cx="839647" cy="87152"/>
          </a:xfrm>
          <a:prstGeom prst="rect">
            <a:avLst/>
          </a:prstGeom>
        </p:spPr>
        <p:txBody>
          <a:bodyPr vert="horz" wrap="square" lIns="0" tIns="8140" rIns="0" bIns="0" rtlCol="0">
            <a:spAutoFit/>
          </a:bodyPr>
          <a:lstStyle/>
          <a:p>
            <a:pPr marL="8139">
              <a:spcBef>
                <a:spcPts val="64"/>
              </a:spcBef>
            </a:pPr>
            <a:r>
              <a:rPr sz="513" spc="-10" dirty="0">
                <a:latin typeface="Lucida Sans Unicode"/>
                <a:cs typeface="Lucida Sans Unicode"/>
              </a:rPr>
              <a:t>Missing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dirty="0">
                <a:latin typeface="Lucida Sans Unicode"/>
                <a:cs typeface="Lucida Sans Unicode"/>
              </a:rPr>
              <a:t>Value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dirty="0">
                <a:latin typeface="Lucida Sans Unicode"/>
                <a:cs typeface="Lucida Sans Unicode"/>
              </a:rPr>
              <a:t>Imputations</a:t>
            </a:r>
            <a:endParaRPr sz="513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38110" y="2226127"/>
            <a:ext cx="902733" cy="335777"/>
          </a:xfrm>
          <a:custGeom>
            <a:avLst/>
            <a:gdLst/>
            <a:ahLst/>
            <a:cxnLst/>
            <a:rect l="l" t="t" r="r" b="b"/>
            <a:pathLst>
              <a:path w="1408429" h="523875">
                <a:moveTo>
                  <a:pt x="1408409" y="523435"/>
                </a:moveTo>
                <a:lnTo>
                  <a:pt x="0" y="523435"/>
                </a:lnTo>
                <a:lnTo>
                  <a:pt x="0" y="0"/>
                </a:lnTo>
                <a:lnTo>
                  <a:pt x="1408409" y="0"/>
                </a:lnTo>
                <a:lnTo>
                  <a:pt x="1408409" y="52343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3" name="object 13"/>
          <p:cNvSpPr txBox="1"/>
          <p:nvPr/>
        </p:nvSpPr>
        <p:spPr>
          <a:xfrm>
            <a:off x="7698361" y="2341560"/>
            <a:ext cx="563292" cy="87152"/>
          </a:xfrm>
          <a:prstGeom prst="rect">
            <a:avLst/>
          </a:prstGeom>
        </p:spPr>
        <p:txBody>
          <a:bodyPr vert="horz" wrap="square" lIns="0" tIns="8140" rIns="0" bIns="0" rtlCol="0">
            <a:spAutoFit/>
          </a:bodyPr>
          <a:lstStyle/>
          <a:p>
            <a:pPr marL="8139">
              <a:spcBef>
                <a:spcPts val="64"/>
              </a:spcBef>
            </a:pPr>
            <a:r>
              <a:rPr sz="513" spc="-6" dirty="0">
                <a:latin typeface="Lucida Sans Unicode"/>
                <a:cs typeface="Lucida Sans Unicode"/>
              </a:rPr>
              <a:t>Handling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dirty="0">
                <a:latin typeface="Lucida Sans Unicode"/>
                <a:cs typeface="Lucida Sans Unicode"/>
              </a:rPr>
              <a:t>Outliers</a:t>
            </a:r>
            <a:endParaRPr sz="513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38110" y="2791826"/>
            <a:ext cx="902733" cy="335777"/>
          </a:xfrm>
          <a:custGeom>
            <a:avLst/>
            <a:gdLst/>
            <a:ahLst/>
            <a:cxnLst/>
            <a:rect l="l" t="t" r="r" b="b"/>
            <a:pathLst>
              <a:path w="1408429" h="523875">
                <a:moveTo>
                  <a:pt x="1408409" y="523435"/>
                </a:moveTo>
                <a:lnTo>
                  <a:pt x="0" y="523435"/>
                </a:lnTo>
                <a:lnTo>
                  <a:pt x="0" y="0"/>
                </a:lnTo>
                <a:lnTo>
                  <a:pt x="1408409" y="0"/>
                </a:lnTo>
                <a:lnTo>
                  <a:pt x="1408409" y="52343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5" name="object 15"/>
          <p:cNvSpPr txBox="1"/>
          <p:nvPr/>
        </p:nvSpPr>
        <p:spPr>
          <a:xfrm>
            <a:off x="7771730" y="2907259"/>
            <a:ext cx="432644" cy="87152"/>
          </a:xfrm>
          <a:prstGeom prst="rect">
            <a:avLst/>
          </a:prstGeom>
        </p:spPr>
        <p:txBody>
          <a:bodyPr vert="horz" wrap="square" lIns="0" tIns="8140" rIns="0" bIns="0" rtlCol="0">
            <a:spAutoFit/>
          </a:bodyPr>
          <a:lstStyle/>
          <a:p>
            <a:pPr marL="8139">
              <a:spcBef>
                <a:spcPts val="64"/>
              </a:spcBef>
            </a:pPr>
            <a:r>
              <a:rPr sz="513" spc="6" dirty="0">
                <a:latin typeface="Lucida Sans Unicode"/>
                <a:cs typeface="Lucida Sans Unicode"/>
              </a:rPr>
              <a:t>Load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6" dirty="0">
                <a:latin typeface="Lucida Sans Unicode"/>
                <a:cs typeface="Lucida Sans Unicode"/>
              </a:rPr>
              <a:t>Dataset</a:t>
            </a:r>
            <a:endParaRPr sz="513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79178" y="3400224"/>
            <a:ext cx="902733" cy="335777"/>
          </a:xfrm>
          <a:custGeom>
            <a:avLst/>
            <a:gdLst/>
            <a:ahLst/>
            <a:cxnLst/>
            <a:rect l="l" t="t" r="r" b="b"/>
            <a:pathLst>
              <a:path w="1408429" h="523875">
                <a:moveTo>
                  <a:pt x="1408409" y="523435"/>
                </a:moveTo>
                <a:lnTo>
                  <a:pt x="0" y="523435"/>
                </a:lnTo>
                <a:lnTo>
                  <a:pt x="0" y="0"/>
                </a:lnTo>
                <a:lnTo>
                  <a:pt x="1408409" y="0"/>
                </a:lnTo>
                <a:lnTo>
                  <a:pt x="1408409" y="523435"/>
                </a:lnTo>
                <a:close/>
              </a:path>
            </a:pathLst>
          </a:custGeom>
          <a:solidFill>
            <a:srgbClr val="FF66C3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7" name="object 17"/>
          <p:cNvSpPr txBox="1"/>
          <p:nvPr/>
        </p:nvSpPr>
        <p:spPr>
          <a:xfrm>
            <a:off x="5343496" y="3515657"/>
            <a:ext cx="571025" cy="87152"/>
          </a:xfrm>
          <a:prstGeom prst="rect">
            <a:avLst/>
          </a:prstGeom>
        </p:spPr>
        <p:txBody>
          <a:bodyPr vert="horz" wrap="square" lIns="0" tIns="8140" rIns="0" bIns="0" rtlCol="0">
            <a:spAutoFit/>
          </a:bodyPr>
          <a:lstStyle/>
          <a:p>
            <a:pPr marL="8139">
              <a:spcBef>
                <a:spcPts val="64"/>
              </a:spcBef>
            </a:pPr>
            <a:r>
              <a:rPr sz="513" spc="13" dirty="0">
                <a:latin typeface="Lucida Sans Unicode"/>
                <a:cs typeface="Lucida Sans Unicode"/>
              </a:rPr>
              <a:t>Power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29" dirty="0">
                <a:latin typeface="Lucida Sans Unicode"/>
                <a:cs typeface="Lucida Sans Unicode"/>
              </a:rPr>
              <a:t>BI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-3" dirty="0">
                <a:latin typeface="Lucida Sans Unicode"/>
                <a:cs typeface="Lucida Sans Unicode"/>
              </a:rPr>
              <a:t>Desktop</a:t>
            </a:r>
            <a:endParaRPr sz="513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33818" y="3400224"/>
            <a:ext cx="902733" cy="335777"/>
          </a:xfrm>
          <a:custGeom>
            <a:avLst/>
            <a:gdLst/>
            <a:ahLst/>
            <a:cxnLst/>
            <a:rect l="l" t="t" r="r" b="b"/>
            <a:pathLst>
              <a:path w="1408429" h="523875">
                <a:moveTo>
                  <a:pt x="1408409" y="523435"/>
                </a:moveTo>
                <a:lnTo>
                  <a:pt x="0" y="523435"/>
                </a:lnTo>
                <a:lnTo>
                  <a:pt x="0" y="0"/>
                </a:lnTo>
                <a:lnTo>
                  <a:pt x="1408409" y="0"/>
                </a:lnTo>
                <a:lnTo>
                  <a:pt x="1408409" y="523435"/>
                </a:lnTo>
                <a:close/>
              </a:path>
            </a:pathLst>
          </a:custGeom>
          <a:solidFill>
            <a:srgbClr val="7DD957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9" name="object 19"/>
          <p:cNvSpPr txBox="1"/>
          <p:nvPr/>
        </p:nvSpPr>
        <p:spPr>
          <a:xfrm>
            <a:off x="6172410" y="3463605"/>
            <a:ext cx="822553" cy="183396"/>
          </a:xfrm>
          <a:prstGeom prst="rect">
            <a:avLst/>
          </a:prstGeom>
        </p:spPr>
        <p:txBody>
          <a:bodyPr vert="horz" wrap="square" lIns="0" tIns="8140" rIns="0" bIns="0" rtlCol="0">
            <a:spAutoFit/>
          </a:bodyPr>
          <a:lstStyle/>
          <a:p>
            <a:pPr marL="315809" marR="3256" indent="-308077">
              <a:lnSpc>
                <a:spcPct val="111000"/>
              </a:lnSpc>
              <a:spcBef>
                <a:spcPts val="64"/>
              </a:spcBef>
            </a:pPr>
            <a:r>
              <a:rPr sz="513" spc="3" dirty="0">
                <a:latin typeface="Lucida Sans Unicode"/>
                <a:cs typeface="Lucida Sans Unicode"/>
              </a:rPr>
              <a:t>Exploratory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6" dirty="0">
                <a:latin typeface="Lucida Sans Unicode"/>
                <a:cs typeface="Lucida Sans Unicode"/>
              </a:rPr>
              <a:t>Data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-3" dirty="0">
                <a:latin typeface="Lucida Sans Unicode"/>
                <a:cs typeface="Lucida Sans Unicode"/>
              </a:rPr>
              <a:t>Analysis  </a:t>
            </a:r>
            <a:r>
              <a:rPr sz="513" spc="3" dirty="0">
                <a:latin typeface="Lucida Sans Unicode"/>
                <a:cs typeface="Lucida Sans Unicode"/>
              </a:rPr>
              <a:t>(EDA)</a:t>
            </a:r>
            <a:endParaRPr sz="513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88239" y="3400224"/>
            <a:ext cx="902733" cy="335777"/>
          </a:xfrm>
          <a:custGeom>
            <a:avLst/>
            <a:gdLst/>
            <a:ahLst/>
            <a:cxnLst/>
            <a:rect l="l" t="t" r="r" b="b"/>
            <a:pathLst>
              <a:path w="1408429" h="523875">
                <a:moveTo>
                  <a:pt x="1408409" y="523435"/>
                </a:moveTo>
                <a:lnTo>
                  <a:pt x="0" y="523435"/>
                </a:lnTo>
                <a:lnTo>
                  <a:pt x="0" y="0"/>
                </a:lnTo>
                <a:lnTo>
                  <a:pt x="1408409" y="0"/>
                </a:lnTo>
                <a:lnTo>
                  <a:pt x="1408409" y="523435"/>
                </a:lnTo>
                <a:close/>
              </a:path>
            </a:pathLst>
          </a:custGeom>
          <a:solidFill>
            <a:srgbClr val="FF90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1" name="object 21"/>
          <p:cNvSpPr txBox="1"/>
          <p:nvPr/>
        </p:nvSpPr>
        <p:spPr>
          <a:xfrm>
            <a:off x="7311608" y="3515657"/>
            <a:ext cx="452994" cy="87152"/>
          </a:xfrm>
          <a:prstGeom prst="rect">
            <a:avLst/>
          </a:prstGeom>
        </p:spPr>
        <p:txBody>
          <a:bodyPr vert="horz" wrap="square" lIns="0" tIns="8140" rIns="0" bIns="0" rtlCol="0">
            <a:spAutoFit/>
          </a:bodyPr>
          <a:lstStyle/>
          <a:p>
            <a:pPr marL="8139">
              <a:spcBef>
                <a:spcPts val="64"/>
              </a:spcBef>
            </a:pPr>
            <a:r>
              <a:rPr sz="513" spc="6" dirty="0">
                <a:latin typeface="Lucida Sans Unicode"/>
                <a:cs typeface="Lucida Sans Unicode"/>
              </a:rPr>
              <a:t>Data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-6" dirty="0">
                <a:latin typeface="Lucida Sans Unicode"/>
                <a:cs typeface="Lucida Sans Unicode"/>
              </a:rPr>
              <a:t>Cleaning</a:t>
            </a:r>
            <a:endParaRPr sz="513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24539" y="3400224"/>
            <a:ext cx="902733" cy="208752"/>
          </a:xfrm>
          <a:prstGeom prst="rect">
            <a:avLst/>
          </a:prstGeom>
          <a:solidFill>
            <a:srgbClr val="FF1616"/>
          </a:solidFill>
        </p:spPr>
        <p:txBody>
          <a:bodyPr vert="horz" wrap="square" lIns="0" tIns="1628" rIns="0" bIns="0" rtlCol="0">
            <a:spAutoFit/>
          </a:bodyPr>
          <a:lstStyle/>
          <a:p>
            <a:pPr>
              <a:spcBef>
                <a:spcPts val="13"/>
              </a:spcBef>
            </a:pPr>
            <a:endParaRPr sz="833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513" spc="-6" dirty="0">
                <a:latin typeface="Lucida Sans Unicode"/>
                <a:cs typeface="Lucida Sans Unicode"/>
              </a:rPr>
              <a:t>Insights</a:t>
            </a:r>
            <a:endParaRPr sz="513">
              <a:latin typeface="Lucida Sans Unicode"/>
              <a:cs typeface="Lucida Sans Unicode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837023" y="1878163"/>
            <a:ext cx="1287350" cy="1030939"/>
            <a:chOff x="253826" y="2930282"/>
            <a:chExt cx="2008505" cy="1608455"/>
          </a:xfrm>
        </p:grpSpPr>
        <p:sp>
          <p:nvSpPr>
            <p:cNvPr id="24" name="object 24"/>
            <p:cNvSpPr/>
            <p:nvPr/>
          </p:nvSpPr>
          <p:spPr>
            <a:xfrm>
              <a:off x="253826" y="2930282"/>
              <a:ext cx="2008505" cy="1608455"/>
            </a:xfrm>
            <a:custGeom>
              <a:avLst/>
              <a:gdLst/>
              <a:ahLst/>
              <a:cxnLst/>
              <a:rect l="l" t="t" r="r" b="b"/>
              <a:pathLst>
                <a:path w="2008505" h="1608454">
                  <a:moveTo>
                    <a:pt x="2008064" y="1608373"/>
                  </a:moveTo>
                  <a:lnTo>
                    <a:pt x="0" y="1608373"/>
                  </a:lnTo>
                  <a:lnTo>
                    <a:pt x="0" y="0"/>
                  </a:lnTo>
                  <a:lnTo>
                    <a:pt x="2008064" y="0"/>
                  </a:lnTo>
                  <a:lnTo>
                    <a:pt x="2008064" y="1608373"/>
                  </a:lnTo>
                  <a:close/>
                </a:path>
              </a:pathLst>
            </a:custGeom>
            <a:solidFill>
              <a:srgbClr val="8B52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5" name="object 25"/>
            <p:cNvSpPr/>
            <p:nvPr/>
          </p:nvSpPr>
          <p:spPr>
            <a:xfrm>
              <a:off x="504482" y="3606444"/>
              <a:ext cx="34290" cy="575310"/>
            </a:xfrm>
            <a:custGeom>
              <a:avLst/>
              <a:gdLst/>
              <a:ahLst/>
              <a:cxnLst/>
              <a:rect l="l" t="t" r="r" b="b"/>
              <a:pathLst>
                <a:path w="34290" h="575310">
                  <a:moveTo>
                    <a:pt x="33832" y="556094"/>
                  </a:moveTo>
                  <a:lnTo>
                    <a:pt x="19164" y="541413"/>
                  </a:lnTo>
                  <a:lnTo>
                    <a:pt x="14681" y="541413"/>
                  </a:lnTo>
                  <a:lnTo>
                    <a:pt x="0" y="556094"/>
                  </a:lnTo>
                  <a:lnTo>
                    <a:pt x="0" y="560578"/>
                  </a:lnTo>
                  <a:lnTo>
                    <a:pt x="14681" y="575259"/>
                  </a:lnTo>
                  <a:lnTo>
                    <a:pt x="19164" y="575259"/>
                  </a:lnTo>
                  <a:lnTo>
                    <a:pt x="33832" y="560578"/>
                  </a:lnTo>
                  <a:lnTo>
                    <a:pt x="33832" y="558330"/>
                  </a:lnTo>
                  <a:lnTo>
                    <a:pt x="33832" y="556094"/>
                  </a:lnTo>
                  <a:close/>
                </a:path>
                <a:path w="34290" h="575310">
                  <a:moveTo>
                    <a:pt x="33832" y="420738"/>
                  </a:moveTo>
                  <a:lnTo>
                    <a:pt x="19164" y="406057"/>
                  </a:lnTo>
                  <a:lnTo>
                    <a:pt x="14681" y="406057"/>
                  </a:lnTo>
                  <a:lnTo>
                    <a:pt x="0" y="420738"/>
                  </a:lnTo>
                  <a:lnTo>
                    <a:pt x="0" y="425221"/>
                  </a:lnTo>
                  <a:lnTo>
                    <a:pt x="14681" y="439902"/>
                  </a:lnTo>
                  <a:lnTo>
                    <a:pt x="19164" y="439902"/>
                  </a:lnTo>
                  <a:lnTo>
                    <a:pt x="33832" y="425221"/>
                  </a:lnTo>
                  <a:lnTo>
                    <a:pt x="33832" y="422986"/>
                  </a:lnTo>
                  <a:lnTo>
                    <a:pt x="33832" y="420738"/>
                  </a:lnTo>
                  <a:close/>
                </a:path>
                <a:path w="34290" h="575310">
                  <a:moveTo>
                    <a:pt x="33832" y="285381"/>
                  </a:moveTo>
                  <a:lnTo>
                    <a:pt x="19164" y="270713"/>
                  </a:lnTo>
                  <a:lnTo>
                    <a:pt x="14681" y="270713"/>
                  </a:lnTo>
                  <a:lnTo>
                    <a:pt x="0" y="285381"/>
                  </a:lnTo>
                  <a:lnTo>
                    <a:pt x="0" y="289877"/>
                  </a:lnTo>
                  <a:lnTo>
                    <a:pt x="14681" y="304546"/>
                  </a:lnTo>
                  <a:lnTo>
                    <a:pt x="19164" y="304546"/>
                  </a:lnTo>
                  <a:lnTo>
                    <a:pt x="33832" y="289877"/>
                  </a:lnTo>
                  <a:lnTo>
                    <a:pt x="33832" y="287629"/>
                  </a:lnTo>
                  <a:lnTo>
                    <a:pt x="33832" y="285381"/>
                  </a:lnTo>
                  <a:close/>
                </a:path>
                <a:path w="34290" h="575310">
                  <a:moveTo>
                    <a:pt x="33832" y="150025"/>
                  </a:moveTo>
                  <a:lnTo>
                    <a:pt x="19164" y="135356"/>
                  </a:lnTo>
                  <a:lnTo>
                    <a:pt x="14681" y="135356"/>
                  </a:lnTo>
                  <a:lnTo>
                    <a:pt x="0" y="150025"/>
                  </a:lnTo>
                  <a:lnTo>
                    <a:pt x="0" y="154520"/>
                  </a:lnTo>
                  <a:lnTo>
                    <a:pt x="14681" y="169189"/>
                  </a:lnTo>
                  <a:lnTo>
                    <a:pt x="19164" y="169189"/>
                  </a:lnTo>
                  <a:lnTo>
                    <a:pt x="33832" y="154520"/>
                  </a:lnTo>
                  <a:lnTo>
                    <a:pt x="33832" y="152273"/>
                  </a:lnTo>
                  <a:lnTo>
                    <a:pt x="33832" y="150025"/>
                  </a:lnTo>
                  <a:close/>
                </a:path>
                <a:path w="34290" h="575310">
                  <a:moveTo>
                    <a:pt x="33832" y="14681"/>
                  </a:moveTo>
                  <a:lnTo>
                    <a:pt x="19164" y="0"/>
                  </a:lnTo>
                  <a:lnTo>
                    <a:pt x="14681" y="0"/>
                  </a:lnTo>
                  <a:lnTo>
                    <a:pt x="0" y="14681"/>
                  </a:lnTo>
                  <a:lnTo>
                    <a:pt x="0" y="19164"/>
                  </a:lnTo>
                  <a:lnTo>
                    <a:pt x="14681" y="33845"/>
                  </a:lnTo>
                  <a:lnTo>
                    <a:pt x="19164" y="33845"/>
                  </a:lnTo>
                  <a:lnTo>
                    <a:pt x="33832" y="19164"/>
                  </a:lnTo>
                  <a:lnTo>
                    <a:pt x="33832" y="16916"/>
                  </a:lnTo>
                  <a:lnTo>
                    <a:pt x="33832" y="146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26" name="object 26"/>
          <p:cNvSpPr/>
          <p:nvPr/>
        </p:nvSpPr>
        <p:spPr>
          <a:xfrm>
            <a:off x="5154740" y="1206601"/>
            <a:ext cx="1921461" cy="30525"/>
          </a:xfrm>
          <a:custGeom>
            <a:avLst/>
            <a:gdLst/>
            <a:ahLst/>
            <a:cxnLst/>
            <a:rect l="l" t="t" r="r" b="b"/>
            <a:pathLst>
              <a:path w="2997835" h="47625">
                <a:moveTo>
                  <a:pt x="47586" y="23787"/>
                </a:moveTo>
                <a:lnTo>
                  <a:pt x="0" y="0"/>
                </a:lnTo>
                <a:lnTo>
                  <a:pt x="0" y="47586"/>
                </a:lnTo>
                <a:lnTo>
                  <a:pt x="47586" y="23787"/>
                </a:lnTo>
                <a:close/>
              </a:path>
              <a:path w="2997835" h="47625">
                <a:moveTo>
                  <a:pt x="1514805" y="23787"/>
                </a:moveTo>
                <a:lnTo>
                  <a:pt x="1467218" y="0"/>
                </a:lnTo>
                <a:lnTo>
                  <a:pt x="1467218" y="47586"/>
                </a:lnTo>
                <a:lnTo>
                  <a:pt x="1514805" y="23787"/>
                </a:lnTo>
                <a:close/>
              </a:path>
              <a:path w="2997835" h="47625">
                <a:moveTo>
                  <a:pt x="2997428" y="23787"/>
                </a:moveTo>
                <a:lnTo>
                  <a:pt x="2949841" y="0"/>
                </a:lnTo>
                <a:lnTo>
                  <a:pt x="2949841" y="47586"/>
                </a:lnTo>
                <a:lnTo>
                  <a:pt x="2997428" y="23787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7" name="object 27"/>
          <p:cNvSpPr/>
          <p:nvPr/>
        </p:nvSpPr>
        <p:spPr>
          <a:xfrm>
            <a:off x="7765542" y="1525609"/>
            <a:ext cx="30525" cy="305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585" y="0"/>
                </a:lnTo>
                <a:lnTo>
                  <a:pt x="23792" y="47585"/>
                </a:lnTo>
                <a:lnTo>
                  <a:pt x="0" y="0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8" name="object 28"/>
          <p:cNvSpPr/>
          <p:nvPr/>
        </p:nvSpPr>
        <p:spPr>
          <a:xfrm>
            <a:off x="7765542" y="2111243"/>
            <a:ext cx="30525" cy="305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585" y="0"/>
                </a:lnTo>
                <a:lnTo>
                  <a:pt x="23792" y="47585"/>
                </a:lnTo>
                <a:lnTo>
                  <a:pt x="0" y="0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9" name="object 29"/>
          <p:cNvSpPr/>
          <p:nvPr/>
        </p:nvSpPr>
        <p:spPr>
          <a:xfrm>
            <a:off x="7765542" y="2675937"/>
            <a:ext cx="30525" cy="305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585" y="0"/>
                </a:lnTo>
                <a:lnTo>
                  <a:pt x="23792" y="47585"/>
                </a:lnTo>
                <a:lnTo>
                  <a:pt x="0" y="0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0" name="object 30"/>
          <p:cNvSpPr/>
          <p:nvPr/>
        </p:nvSpPr>
        <p:spPr>
          <a:xfrm>
            <a:off x="7780755" y="3263060"/>
            <a:ext cx="30525" cy="305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585" y="0"/>
                </a:lnTo>
                <a:lnTo>
                  <a:pt x="23792" y="47585"/>
                </a:lnTo>
                <a:lnTo>
                  <a:pt x="0" y="0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1" name="object 31"/>
          <p:cNvSpPr/>
          <p:nvPr/>
        </p:nvSpPr>
        <p:spPr>
          <a:xfrm>
            <a:off x="5140373" y="3551866"/>
            <a:ext cx="1935706" cy="30525"/>
          </a:xfrm>
          <a:custGeom>
            <a:avLst/>
            <a:gdLst/>
            <a:ahLst/>
            <a:cxnLst/>
            <a:rect l="l" t="t" r="r" b="b"/>
            <a:pathLst>
              <a:path w="3020060" h="47625">
                <a:moveTo>
                  <a:pt x="47586" y="0"/>
                </a:moveTo>
                <a:lnTo>
                  <a:pt x="0" y="23799"/>
                </a:lnTo>
                <a:lnTo>
                  <a:pt x="47586" y="47586"/>
                </a:lnTo>
                <a:lnTo>
                  <a:pt x="47586" y="0"/>
                </a:lnTo>
                <a:close/>
              </a:path>
              <a:path w="3020060" h="47625">
                <a:moveTo>
                  <a:pt x="1536814" y="0"/>
                </a:moveTo>
                <a:lnTo>
                  <a:pt x="1489227" y="23799"/>
                </a:lnTo>
                <a:lnTo>
                  <a:pt x="1536814" y="47586"/>
                </a:lnTo>
                <a:lnTo>
                  <a:pt x="1536814" y="0"/>
                </a:lnTo>
                <a:close/>
              </a:path>
              <a:path w="3020060" h="47625">
                <a:moveTo>
                  <a:pt x="3019437" y="0"/>
                </a:moveTo>
                <a:lnTo>
                  <a:pt x="2971850" y="23799"/>
                </a:lnTo>
                <a:lnTo>
                  <a:pt x="3019437" y="47586"/>
                </a:lnTo>
                <a:lnTo>
                  <a:pt x="3019437" y="0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2" name="object 32"/>
          <p:cNvSpPr/>
          <p:nvPr/>
        </p:nvSpPr>
        <p:spPr>
          <a:xfrm>
            <a:off x="4542414" y="3232369"/>
            <a:ext cx="30525" cy="305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585" y="47585"/>
                </a:moveTo>
                <a:lnTo>
                  <a:pt x="0" y="47585"/>
                </a:lnTo>
                <a:lnTo>
                  <a:pt x="23792" y="0"/>
                </a:lnTo>
                <a:lnTo>
                  <a:pt x="47585" y="47585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3" name="object 33"/>
          <p:cNvSpPr/>
          <p:nvPr/>
        </p:nvSpPr>
        <p:spPr>
          <a:xfrm>
            <a:off x="7322009" y="1829237"/>
            <a:ext cx="164836" cy="1155888"/>
          </a:xfrm>
          <a:custGeom>
            <a:avLst/>
            <a:gdLst/>
            <a:ahLst/>
            <a:cxnLst/>
            <a:rect l="l" t="t" r="r" b="b"/>
            <a:pathLst>
              <a:path w="257175" h="1803400">
                <a:moveTo>
                  <a:pt x="256501" y="12700"/>
                </a:moveTo>
                <a:lnTo>
                  <a:pt x="172074" y="12700"/>
                </a:lnTo>
                <a:lnTo>
                  <a:pt x="176009" y="0"/>
                </a:lnTo>
                <a:lnTo>
                  <a:pt x="252566" y="0"/>
                </a:lnTo>
                <a:lnTo>
                  <a:pt x="256501" y="12700"/>
                </a:lnTo>
                <a:close/>
              </a:path>
              <a:path w="257175" h="1803400">
                <a:moveTo>
                  <a:pt x="243265" y="25400"/>
                </a:moveTo>
                <a:lnTo>
                  <a:pt x="161342" y="25400"/>
                </a:lnTo>
                <a:lnTo>
                  <a:pt x="164204" y="12700"/>
                </a:lnTo>
                <a:lnTo>
                  <a:pt x="253281" y="12700"/>
                </a:lnTo>
                <a:lnTo>
                  <a:pt x="243265" y="25400"/>
                </a:lnTo>
                <a:close/>
              </a:path>
              <a:path w="257175" h="1803400">
                <a:moveTo>
                  <a:pt x="234679" y="38100"/>
                </a:moveTo>
                <a:lnTo>
                  <a:pt x="154902" y="38100"/>
                </a:lnTo>
                <a:lnTo>
                  <a:pt x="157049" y="25400"/>
                </a:lnTo>
                <a:lnTo>
                  <a:pt x="236468" y="25400"/>
                </a:lnTo>
                <a:lnTo>
                  <a:pt x="234679" y="38100"/>
                </a:lnTo>
                <a:close/>
              </a:path>
              <a:path w="257175" h="1803400">
                <a:moveTo>
                  <a:pt x="77630" y="876300"/>
                </a:moveTo>
                <a:lnTo>
                  <a:pt x="12163" y="876300"/>
                </a:lnTo>
                <a:lnTo>
                  <a:pt x="20933" y="863600"/>
                </a:lnTo>
                <a:lnTo>
                  <a:pt x="29469" y="863600"/>
                </a:lnTo>
                <a:lnTo>
                  <a:pt x="37669" y="850900"/>
                </a:lnTo>
                <a:lnTo>
                  <a:pt x="45433" y="838200"/>
                </a:lnTo>
                <a:lnTo>
                  <a:pt x="57032" y="825500"/>
                </a:lnTo>
                <a:lnTo>
                  <a:pt x="67658" y="812800"/>
                </a:lnTo>
                <a:lnTo>
                  <a:pt x="77278" y="800100"/>
                </a:lnTo>
                <a:lnTo>
                  <a:pt x="85858" y="774700"/>
                </a:lnTo>
                <a:lnTo>
                  <a:pt x="100240" y="749300"/>
                </a:lnTo>
                <a:lnTo>
                  <a:pt x="110497" y="711200"/>
                </a:lnTo>
                <a:lnTo>
                  <a:pt x="117200" y="673100"/>
                </a:lnTo>
                <a:lnTo>
                  <a:pt x="120917" y="635000"/>
                </a:lnTo>
                <a:lnTo>
                  <a:pt x="122353" y="596900"/>
                </a:lnTo>
                <a:lnTo>
                  <a:pt x="122214" y="558800"/>
                </a:lnTo>
                <a:lnTo>
                  <a:pt x="121068" y="520700"/>
                </a:lnTo>
                <a:lnTo>
                  <a:pt x="119486" y="482600"/>
                </a:lnTo>
                <a:lnTo>
                  <a:pt x="118072" y="444500"/>
                </a:lnTo>
                <a:lnTo>
                  <a:pt x="116316" y="381000"/>
                </a:lnTo>
                <a:lnTo>
                  <a:pt x="115908" y="342900"/>
                </a:lnTo>
                <a:lnTo>
                  <a:pt x="115830" y="304800"/>
                </a:lnTo>
                <a:lnTo>
                  <a:pt x="116087" y="279400"/>
                </a:lnTo>
                <a:lnTo>
                  <a:pt x="116613" y="241300"/>
                </a:lnTo>
                <a:lnTo>
                  <a:pt x="118496" y="190500"/>
                </a:lnTo>
                <a:lnTo>
                  <a:pt x="123225" y="139700"/>
                </a:lnTo>
                <a:lnTo>
                  <a:pt x="131582" y="101600"/>
                </a:lnTo>
                <a:lnTo>
                  <a:pt x="136568" y="76200"/>
                </a:lnTo>
                <a:lnTo>
                  <a:pt x="141688" y="63500"/>
                </a:lnTo>
                <a:lnTo>
                  <a:pt x="146674" y="50800"/>
                </a:lnTo>
                <a:lnTo>
                  <a:pt x="150252" y="38100"/>
                </a:lnTo>
                <a:lnTo>
                  <a:pt x="228597" y="38100"/>
                </a:lnTo>
                <a:lnTo>
                  <a:pt x="221482" y="50800"/>
                </a:lnTo>
                <a:lnTo>
                  <a:pt x="213796" y="50800"/>
                </a:lnTo>
                <a:lnTo>
                  <a:pt x="205909" y="63500"/>
                </a:lnTo>
                <a:lnTo>
                  <a:pt x="198189" y="88900"/>
                </a:lnTo>
                <a:lnTo>
                  <a:pt x="195327" y="88900"/>
                </a:lnTo>
                <a:lnTo>
                  <a:pt x="193539" y="101600"/>
                </a:lnTo>
                <a:lnTo>
                  <a:pt x="191034" y="101600"/>
                </a:lnTo>
                <a:lnTo>
                  <a:pt x="186741" y="114300"/>
                </a:lnTo>
                <a:lnTo>
                  <a:pt x="184953" y="127000"/>
                </a:lnTo>
                <a:lnTo>
                  <a:pt x="182197" y="139700"/>
                </a:lnTo>
                <a:lnTo>
                  <a:pt x="179810" y="152400"/>
                </a:lnTo>
                <a:lnTo>
                  <a:pt x="177759" y="165100"/>
                </a:lnTo>
                <a:lnTo>
                  <a:pt x="176009" y="177800"/>
                </a:lnTo>
                <a:lnTo>
                  <a:pt x="175266" y="190500"/>
                </a:lnTo>
                <a:lnTo>
                  <a:pt x="174623" y="190500"/>
                </a:lnTo>
                <a:lnTo>
                  <a:pt x="174047" y="203200"/>
                </a:lnTo>
                <a:lnTo>
                  <a:pt x="173505" y="203200"/>
                </a:lnTo>
                <a:lnTo>
                  <a:pt x="173175" y="215900"/>
                </a:lnTo>
                <a:lnTo>
                  <a:pt x="172745" y="228600"/>
                </a:lnTo>
                <a:lnTo>
                  <a:pt x="172247" y="228600"/>
                </a:lnTo>
                <a:lnTo>
                  <a:pt x="171716" y="241300"/>
                </a:lnTo>
                <a:lnTo>
                  <a:pt x="170917" y="254000"/>
                </a:lnTo>
                <a:lnTo>
                  <a:pt x="170151" y="279400"/>
                </a:lnTo>
                <a:lnTo>
                  <a:pt x="169452" y="292100"/>
                </a:lnTo>
                <a:lnTo>
                  <a:pt x="168854" y="304800"/>
                </a:lnTo>
                <a:lnTo>
                  <a:pt x="167982" y="342900"/>
                </a:lnTo>
                <a:lnTo>
                  <a:pt x="167513" y="381000"/>
                </a:lnTo>
                <a:lnTo>
                  <a:pt x="167446" y="419100"/>
                </a:lnTo>
                <a:lnTo>
                  <a:pt x="167781" y="457200"/>
                </a:lnTo>
                <a:lnTo>
                  <a:pt x="168524" y="508000"/>
                </a:lnTo>
                <a:lnTo>
                  <a:pt x="169167" y="546100"/>
                </a:lnTo>
                <a:lnTo>
                  <a:pt x="168938" y="584200"/>
                </a:lnTo>
                <a:lnTo>
                  <a:pt x="167065" y="622300"/>
                </a:lnTo>
                <a:lnTo>
                  <a:pt x="162728" y="673100"/>
                </a:lnTo>
                <a:lnTo>
                  <a:pt x="154902" y="711200"/>
                </a:lnTo>
                <a:lnTo>
                  <a:pt x="149318" y="736600"/>
                </a:lnTo>
                <a:lnTo>
                  <a:pt x="142694" y="762000"/>
                </a:lnTo>
                <a:lnTo>
                  <a:pt x="134930" y="774700"/>
                </a:lnTo>
                <a:lnTo>
                  <a:pt x="125925" y="800100"/>
                </a:lnTo>
                <a:lnTo>
                  <a:pt x="115662" y="812800"/>
                </a:lnTo>
                <a:lnTo>
                  <a:pt x="104192" y="838200"/>
                </a:lnTo>
                <a:lnTo>
                  <a:pt x="91515" y="850900"/>
                </a:lnTo>
                <a:lnTo>
                  <a:pt x="77630" y="876300"/>
                </a:lnTo>
                <a:close/>
              </a:path>
              <a:path w="257175" h="1803400">
                <a:moveTo>
                  <a:pt x="64035" y="889000"/>
                </a:moveTo>
                <a:lnTo>
                  <a:pt x="1431" y="889000"/>
                </a:lnTo>
                <a:lnTo>
                  <a:pt x="5723" y="876300"/>
                </a:lnTo>
                <a:lnTo>
                  <a:pt x="71000" y="876300"/>
                </a:lnTo>
                <a:lnTo>
                  <a:pt x="64035" y="889000"/>
                </a:lnTo>
                <a:close/>
              </a:path>
              <a:path w="257175" h="1803400">
                <a:moveTo>
                  <a:pt x="64036" y="914400"/>
                </a:moveTo>
                <a:lnTo>
                  <a:pt x="1431" y="914400"/>
                </a:lnTo>
                <a:lnTo>
                  <a:pt x="357" y="901700"/>
                </a:lnTo>
                <a:lnTo>
                  <a:pt x="0" y="889000"/>
                </a:lnTo>
                <a:lnTo>
                  <a:pt x="56802" y="889000"/>
                </a:lnTo>
                <a:lnTo>
                  <a:pt x="49368" y="901700"/>
                </a:lnTo>
                <a:lnTo>
                  <a:pt x="56803" y="901700"/>
                </a:lnTo>
                <a:lnTo>
                  <a:pt x="64036" y="914400"/>
                </a:lnTo>
                <a:close/>
              </a:path>
              <a:path w="257175" h="1803400">
                <a:moveTo>
                  <a:pt x="221432" y="1752600"/>
                </a:moveTo>
                <a:lnTo>
                  <a:pt x="150252" y="1752600"/>
                </a:lnTo>
                <a:lnTo>
                  <a:pt x="146674" y="1739900"/>
                </a:lnTo>
                <a:lnTo>
                  <a:pt x="141638" y="1727200"/>
                </a:lnTo>
                <a:lnTo>
                  <a:pt x="126998" y="1676400"/>
                </a:lnTo>
                <a:lnTo>
                  <a:pt x="120425" y="1625600"/>
                </a:lnTo>
                <a:lnTo>
                  <a:pt x="117339" y="1574800"/>
                </a:lnTo>
                <a:lnTo>
                  <a:pt x="116087" y="1524000"/>
                </a:lnTo>
                <a:lnTo>
                  <a:pt x="115908" y="1460500"/>
                </a:lnTo>
                <a:lnTo>
                  <a:pt x="116165" y="1422400"/>
                </a:lnTo>
                <a:lnTo>
                  <a:pt x="116892" y="1384300"/>
                </a:lnTo>
                <a:lnTo>
                  <a:pt x="118021" y="1346200"/>
                </a:lnTo>
                <a:lnTo>
                  <a:pt x="119486" y="1308100"/>
                </a:lnTo>
                <a:lnTo>
                  <a:pt x="121068" y="1270000"/>
                </a:lnTo>
                <a:lnTo>
                  <a:pt x="122214" y="1231900"/>
                </a:lnTo>
                <a:lnTo>
                  <a:pt x="122353" y="1193800"/>
                </a:lnTo>
                <a:lnTo>
                  <a:pt x="120917" y="1155700"/>
                </a:lnTo>
                <a:lnTo>
                  <a:pt x="117149" y="1117600"/>
                </a:lnTo>
                <a:lnTo>
                  <a:pt x="110363" y="1079500"/>
                </a:lnTo>
                <a:lnTo>
                  <a:pt x="100089" y="1054100"/>
                </a:lnTo>
                <a:lnTo>
                  <a:pt x="85858" y="1016000"/>
                </a:lnTo>
                <a:lnTo>
                  <a:pt x="77278" y="1003300"/>
                </a:lnTo>
                <a:lnTo>
                  <a:pt x="67658" y="977900"/>
                </a:lnTo>
                <a:lnTo>
                  <a:pt x="57032" y="965200"/>
                </a:lnTo>
                <a:lnTo>
                  <a:pt x="45433" y="952500"/>
                </a:lnTo>
                <a:lnTo>
                  <a:pt x="37719" y="939800"/>
                </a:lnTo>
                <a:lnTo>
                  <a:pt x="29603" y="939800"/>
                </a:lnTo>
                <a:lnTo>
                  <a:pt x="21084" y="927100"/>
                </a:lnTo>
                <a:lnTo>
                  <a:pt x="11805" y="927100"/>
                </a:lnTo>
                <a:lnTo>
                  <a:pt x="8585" y="914400"/>
                </a:lnTo>
                <a:lnTo>
                  <a:pt x="71001" y="914400"/>
                </a:lnTo>
                <a:lnTo>
                  <a:pt x="77630" y="927100"/>
                </a:lnTo>
                <a:lnTo>
                  <a:pt x="91716" y="939800"/>
                </a:lnTo>
                <a:lnTo>
                  <a:pt x="104461" y="965200"/>
                </a:lnTo>
                <a:lnTo>
                  <a:pt x="115864" y="977900"/>
                </a:lnTo>
                <a:lnTo>
                  <a:pt x="125925" y="1003300"/>
                </a:lnTo>
                <a:lnTo>
                  <a:pt x="134930" y="1016000"/>
                </a:lnTo>
                <a:lnTo>
                  <a:pt x="142695" y="1041400"/>
                </a:lnTo>
                <a:lnTo>
                  <a:pt x="149318" y="1054100"/>
                </a:lnTo>
                <a:lnTo>
                  <a:pt x="154903" y="1079500"/>
                </a:lnTo>
                <a:lnTo>
                  <a:pt x="159268" y="1104900"/>
                </a:lnTo>
                <a:lnTo>
                  <a:pt x="162728" y="1130300"/>
                </a:lnTo>
                <a:lnTo>
                  <a:pt x="165316" y="1143000"/>
                </a:lnTo>
                <a:lnTo>
                  <a:pt x="167066" y="1168400"/>
                </a:lnTo>
                <a:lnTo>
                  <a:pt x="168938" y="1206500"/>
                </a:lnTo>
                <a:lnTo>
                  <a:pt x="169168" y="1257300"/>
                </a:lnTo>
                <a:lnTo>
                  <a:pt x="168525" y="1295400"/>
                </a:lnTo>
                <a:lnTo>
                  <a:pt x="167781" y="1333500"/>
                </a:lnTo>
                <a:lnTo>
                  <a:pt x="167295" y="1371600"/>
                </a:lnTo>
                <a:lnTo>
                  <a:pt x="167379" y="1409700"/>
                </a:lnTo>
                <a:lnTo>
                  <a:pt x="167932" y="1447800"/>
                </a:lnTo>
                <a:lnTo>
                  <a:pt x="168854" y="1485900"/>
                </a:lnTo>
                <a:lnTo>
                  <a:pt x="169453" y="1498600"/>
                </a:lnTo>
                <a:lnTo>
                  <a:pt x="170151" y="1524000"/>
                </a:lnTo>
                <a:lnTo>
                  <a:pt x="170917" y="1536700"/>
                </a:lnTo>
                <a:lnTo>
                  <a:pt x="171716" y="1549400"/>
                </a:lnTo>
                <a:lnTo>
                  <a:pt x="172046" y="1562100"/>
                </a:lnTo>
                <a:lnTo>
                  <a:pt x="172477" y="1574800"/>
                </a:lnTo>
                <a:lnTo>
                  <a:pt x="172974" y="1574800"/>
                </a:lnTo>
                <a:lnTo>
                  <a:pt x="174047" y="1600200"/>
                </a:lnTo>
                <a:lnTo>
                  <a:pt x="174623" y="1600200"/>
                </a:lnTo>
                <a:lnTo>
                  <a:pt x="175266" y="1612900"/>
                </a:lnTo>
                <a:lnTo>
                  <a:pt x="176009" y="1612900"/>
                </a:lnTo>
                <a:lnTo>
                  <a:pt x="177809" y="1625600"/>
                </a:lnTo>
                <a:lnTo>
                  <a:pt x="179945" y="1638300"/>
                </a:lnTo>
                <a:lnTo>
                  <a:pt x="182348" y="1651000"/>
                </a:lnTo>
                <a:lnTo>
                  <a:pt x="184953" y="1663700"/>
                </a:lnTo>
                <a:lnTo>
                  <a:pt x="186742" y="1676400"/>
                </a:lnTo>
                <a:lnTo>
                  <a:pt x="191035" y="1689100"/>
                </a:lnTo>
                <a:lnTo>
                  <a:pt x="193539" y="1701800"/>
                </a:lnTo>
                <a:lnTo>
                  <a:pt x="195328" y="1701800"/>
                </a:lnTo>
                <a:lnTo>
                  <a:pt x="198189" y="1714500"/>
                </a:lnTo>
                <a:lnTo>
                  <a:pt x="205758" y="1727200"/>
                </a:lnTo>
                <a:lnTo>
                  <a:pt x="213662" y="1739900"/>
                </a:lnTo>
                <a:lnTo>
                  <a:pt x="221432" y="1752600"/>
                </a:lnTo>
                <a:close/>
              </a:path>
              <a:path w="257175" h="1803400">
                <a:moveTo>
                  <a:pt x="230744" y="1765300"/>
                </a:moveTo>
                <a:lnTo>
                  <a:pt x="157049" y="1765300"/>
                </a:lnTo>
                <a:lnTo>
                  <a:pt x="152756" y="1752600"/>
                </a:lnTo>
                <a:lnTo>
                  <a:pt x="228598" y="1752600"/>
                </a:lnTo>
                <a:lnTo>
                  <a:pt x="230744" y="1765300"/>
                </a:lnTo>
                <a:close/>
              </a:path>
              <a:path w="257175" h="1803400">
                <a:moveTo>
                  <a:pt x="256859" y="1790700"/>
                </a:moveTo>
                <a:lnTo>
                  <a:pt x="175651" y="1790700"/>
                </a:lnTo>
                <a:lnTo>
                  <a:pt x="168139" y="1778000"/>
                </a:lnTo>
                <a:lnTo>
                  <a:pt x="160984" y="1778000"/>
                </a:lnTo>
                <a:lnTo>
                  <a:pt x="159553" y="1765300"/>
                </a:lnTo>
                <a:lnTo>
                  <a:pt x="243265" y="1765300"/>
                </a:lnTo>
                <a:lnTo>
                  <a:pt x="253282" y="1778000"/>
                </a:lnTo>
                <a:lnTo>
                  <a:pt x="256859" y="1790700"/>
                </a:lnTo>
                <a:close/>
              </a:path>
              <a:path w="257175" h="1803400">
                <a:moveTo>
                  <a:pt x="235037" y="1803400"/>
                </a:moveTo>
                <a:lnTo>
                  <a:pt x="188530" y="1803400"/>
                </a:lnTo>
                <a:lnTo>
                  <a:pt x="184595" y="1790700"/>
                </a:lnTo>
                <a:lnTo>
                  <a:pt x="239330" y="1790700"/>
                </a:lnTo>
                <a:lnTo>
                  <a:pt x="235037" y="1803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4" name="object 34"/>
          <p:cNvSpPr txBox="1"/>
          <p:nvPr/>
        </p:nvSpPr>
        <p:spPr>
          <a:xfrm>
            <a:off x="3837023" y="1878163"/>
            <a:ext cx="1287350" cy="837890"/>
          </a:xfrm>
          <a:prstGeom prst="rect">
            <a:avLst/>
          </a:prstGeom>
        </p:spPr>
        <p:txBody>
          <a:bodyPr vert="horz" wrap="square" lIns="0" tIns="4477" rIns="0" bIns="0" rtlCol="0">
            <a:spAutoFit/>
          </a:bodyPr>
          <a:lstStyle/>
          <a:p>
            <a:pPr>
              <a:spcBef>
                <a:spcPts val="35"/>
              </a:spcBef>
            </a:pPr>
            <a:endParaRPr sz="1442">
              <a:latin typeface="Times New Roman"/>
              <a:cs typeface="Times New Roman"/>
            </a:endParaRPr>
          </a:p>
          <a:p>
            <a:pPr marL="133486"/>
            <a:r>
              <a:rPr sz="961" spc="22" dirty="0">
                <a:latin typeface="Lucida Sans Unicode"/>
                <a:cs typeface="Lucida Sans Unicode"/>
              </a:rPr>
              <a:t>DEPLOYMENT</a:t>
            </a:r>
            <a:endParaRPr sz="961">
              <a:latin typeface="Lucida Sans Unicode"/>
              <a:cs typeface="Lucida Sans Unicode"/>
            </a:endParaRPr>
          </a:p>
          <a:p>
            <a:pPr marL="243776" marR="128196" indent="6919" algn="just">
              <a:lnSpc>
                <a:spcPct val="111000"/>
              </a:lnSpc>
              <a:spcBef>
                <a:spcPts val="240"/>
              </a:spcBef>
            </a:pPr>
            <a:r>
              <a:rPr sz="513" spc="-3" dirty="0">
                <a:latin typeface="Lucida Sans Unicode"/>
                <a:cs typeface="Lucida Sans Unicode"/>
              </a:rPr>
              <a:t>Low-Level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-10" dirty="0">
                <a:latin typeface="Lucida Sans Unicode"/>
                <a:cs typeface="Lucida Sans Unicode"/>
              </a:rPr>
              <a:t>Design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3" dirty="0">
                <a:latin typeface="Lucida Sans Unicode"/>
                <a:cs typeface="Lucida Sans Unicode"/>
              </a:rPr>
              <a:t>Document  </a:t>
            </a:r>
            <a:r>
              <a:rPr sz="513" spc="-10" dirty="0">
                <a:latin typeface="Lucida Sans Unicode"/>
                <a:cs typeface="Lucida Sans Unicode"/>
              </a:rPr>
              <a:t>High-Level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-10" dirty="0">
                <a:latin typeface="Lucida Sans Unicode"/>
                <a:cs typeface="Lucida Sans Unicode"/>
              </a:rPr>
              <a:t>Design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3" dirty="0">
                <a:latin typeface="Lucida Sans Unicode"/>
                <a:cs typeface="Lucida Sans Unicode"/>
              </a:rPr>
              <a:t>Document  </a:t>
            </a:r>
            <a:r>
              <a:rPr sz="513" spc="6" dirty="0">
                <a:latin typeface="Lucida Sans Unicode"/>
                <a:cs typeface="Lucida Sans Unicode"/>
              </a:rPr>
              <a:t>Architecture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3" dirty="0">
                <a:latin typeface="Lucida Sans Unicode"/>
                <a:cs typeface="Lucida Sans Unicode"/>
              </a:rPr>
              <a:t>Document</a:t>
            </a:r>
            <a:endParaRPr sz="513">
              <a:latin typeface="Lucida Sans Unicode"/>
              <a:cs typeface="Lucida Sans Unicode"/>
            </a:endParaRPr>
          </a:p>
          <a:p>
            <a:pPr marL="243776" marR="297089" algn="just">
              <a:lnSpc>
                <a:spcPct val="111000"/>
              </a:lnSpc>
            </a:pPr>
            <a:r>
              <a:rPr sz="513" spc="3" dirty="0">
                <a:latin typeface="Lucida Sans Unicode"/>
                <a:cs typeface="Lucida Sans Unicode"/>
              </a:rPr>
              <a:t>Wireframe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3" dirty="0">
                <a:latin typeface="Lucida Sans Unicode"/>
                <a:cs typeface="Lucida Sans Unicode"/>
              </a:rPr>
              <a:t>Document  Detailed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10" dirty="0">
                <a:latin typeface="Lucida Sans Unicode"/>
                <a:cs typeface="Lucida Sans Unicode"/>
              </a:rPr>
              <a:t>Project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6" dirty="0">
                <a:latin typeface="Lucida Sans Unicode"/>
                <a:cs typeface="Lucida Sans Unicode"/>
              </a:rPr>
              <a:t>Report</a:t>
            </a:r>
            <a:endParaRPr sz="513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72381" y="467918"/>
            <a:ext cx="1245021" cy="205107"/>
          </a:xfrm>
          <a:prstGeom prst="rect">
            <a:avLst/>
          </a:prstGeom>
        </p:spPr>
        <p:txBody>
          <a:bodyPr vert="horz" wrap="square" lIns="0" tIns="7733" rIns="0" bIns="0" rtlCol="0">
            <a:spAutoFit/>
          </a:bodyPr>
          <a:lstStyle/>
          <a:p>
            <a:pPr marL="8139">
              <a:spcBef>
                <a:spcPts val="61"/>
              </a:spcBef>
            </a:pPr>
            <a:r>
              <a:rPr sz="1282" spc="10" dirty="0">
                <a:latin typeface="Lucida Sans Unicode"/>
                <a:cs typeface="Lucida Sans Unicode"/>
              </a:rPr>
              <a:t>ARCHITECTURE</a:t>
            </a:r>
            <a:endParaRPr sz="1282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627526" y="2356536"/>
            <a:ext cx="654053" cy="87152"/>
          </a:xfrm>
          <a:prstGeom prst="rect">
            <a:avLst/>
          </a:prstGeom>
        </p:spPr>
        <p:txBody>
          <a:bodyPr vert="horz" wrap="square" lIns="0" tIns="8140" rIns="0" bIns="0" rtlCol="0">
            <a:spAutoFit/>
          </a:bodyPr>
          <a:lstStyle/>
          <a:p>
            <a:pPr marL="8139">
              <a:spcBef>
                <a:spcPts val="64"/>
              </a:spcBef>
            </a:pPr>
            <a:r>
              <a:rPr sz="513" spc="6" dirty="0">
                <a:latin typeface="Lucida Sans Unicode"/>
                <a:cs typeface="Lucida Sans Unicode"/>
              </a:rPr>
              <a:t>Data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-3" dirty="0">
                <a:latin typeface="Lucida Sans Unicode"/>
                <a:cs typeface="Lucida Sans Unicode"/>
              </a:rPr>
              <a:t>Pre-Processing</a:t>
            </a:r>
            <a:endParaRPr sz="513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979222" y="4080090"/>
            <a:ext cx="1935299" cy="205107"/>
          </a:xfrm>
          <a:prstGeom prst="rect">
            <a:avLst/>
          </a:prstGeom>
        </p:spPr>
        <p:txBody>
          <a:bodyPr vert="horz" wrap="square" lIns="0" tIns="7733" rIns="0" bIns="0" rtlCol="0">
            <a:spAutoFit/>
          </a:bodyPr>
          <a:lstStyle/>
          <a:p>
            <a:pPr marL="8139">
              <a:spcBef>
                <a:spcPts val="61"/>
              </a:spcBef>
            </a:pPr>
            <a:r>
              <a:rPr sz="1282" spc="6" dirty="0">
                <a:latin typeface="Lucida Sans Unicode"/>
                <a:cs typeface="Lucida Sans Unicode"/>
              </a:rPr>
              <a:t>D</a:t>
            </a:r>
            <a:r>
              <a:rPr sz="1282" spc="-29" dirty="0">
                <a:latin typeface="Lucida Sans Unicode"/>
                <a:cs typeface="Lucida Sans Unicode"/>
              </a:rPr>
              <a:t>A</a:t>
            </a:r>
            <a:r>
              <a:rPr sz="1282" spc="-67" dirty="0">
                <a:latin typeface="Lucida Sans Unicode"/>
                <a:cs typeface="Lucida Sans Unicode"/>
              </a:rPr>
              <a:t>T</a:t>
            </a:r>
            <a:r>
              <a:rPr sz="1282" spc="-29" dirty="0">
                <a:latin typeface="Lucida Sans Unicode"/>
                <a:cs typeface="Lucida Sans Unicode"/>
              </a:rPr>
              <a:t>A</a:t>
            </a:r>
            <a:r>
              <a:rPr sz="1282" spc="90" dirty="0">
                <a:latin typeface="Lucida Sans Unicode"/>
                <a:cs typeface="Lucida Sans Unicode"/>
              </a:rPr>
              <a:t>S</a:t>
            </a:r>
            <a:r>
              <a:rPr sz="1282" spc="73" dirty="0">
                <a:latin typeface="Lucida Sans Unicode"/>
                <a:cs typeface="Lucida Sans Unicode"/>
              </a:rPr>
              <a:t>E</a:t>
            </a:r>
            <a:r>
              <a:rPr sz="1282" spc="-64" dirty="0">
                <a:latin typeface="Lucida Sans Unicode"/>
                <a:cs typeface="Lucida Sans Unicode"/>
              </a:rPr>
              <a:t>T</a:t>
            </a:r>
            <a:r>
              <a:rPr sz="1282" spc="-93" dirty="0">
                <a:latin typeface="Lucida Sans Unicode"/>
                <a:cs typeface="Lucida Sans Unicode"/>
              </a:rPr>
              <a:t> </a:t>
            </a:r>
            <a:r>
              <a:rPr sz="1282" spc="10" dirty="0">
                <a:latin typeface="Lucida Sans Unicode"/>
                <a:cs typeface="Lucida Sans Unicode"/>
              </a:rPr>
              <a:t>I</a:t>
            </a:r>
            <a:r>
              <a:rPr sz="1282" spc="22" dirty="0">
                <a:latin typeface="Lucida Sans Unicode"/>
                <a:cs typeface="Lucida Sans Unicode"/>
              </a:rPr>
              <a:t>N</a:t>
            </a:r>
            <a:r>
              <a:rPr sz="1282" spc="32" dirty="0">
                <a:latin typeface="Lucida Sans Unicode"/>
                <a:cs typeface="Lucida Sans Unicode"/>
              </a:rPr>
              <a:t>F</a:t>
            </a:r>
            <a:r>
              <a:rPr sz="1282" spc="3" dirty="0">
                <a:latin typeface="Lucida Sans Unicode"/>
                <a:cs typeface="Lucida Sans Unicode"/>
              </a:rPr>
              <a:t>O</a:t>
            </a:r>
            <a:r>
              <a:rPr sz="1282" spc="32" dirty="0">
                <a:latin typeface="Lucida Sans Unicode"/>
                <a:cs typeface="Lucida Sans Unicode"/>
              </a:rPr>
              <a:t>R</a:t>
            </a:r>
            <a:r>
              <a:rPr sz="1282" spc="48" dirty="0">
                <a:latin typeface="Lucida Sans Unicode"/>
                <a:cs typeface="Lucida Sans Unicode"/>
              </a:rPr>
              <a:t>M</a:t>
            </a:r>
            <a:r>
              <a:rPr sz="1282" spc="-29" dirty="0">
                <a:latin typeface="Lucida Sans Unicode"/>
                <a:cs typeface="Lucida Sans Unicode"/>
              </a:rPr>
              <a:t>A</a:t>
            </a:r>
            <a:r>
              <a:rPr sz="1282" spc="-67" dirty="0">
                <a:latin typeface="Lucida Sans Unicode"/>
                <a:cs typeface="Lucida Sans Unicode"/>
              </a:rPr>
              <a:t>T</a:t>
            </a:r>
            <a:r>
              <a:rPr sz="1282" spc="10" dirty="0">
                <a:latin typeface="Lucida Sans Unicode"/>
                <a:cs typeface="Lucida Sans Unicode"/>
              </a:rPr>
              <a:t>I</a:t>
            </a:r>
            <a:r>
              <a:rPr sz="1282" spc="3" dirty="0">
                <a:latin typeface="Lucida Sans Unicode"/>
                <a:cs typeface="Lucida Sans Unicode"/>
              </a:rPr>
              <a:t>O</a:t>
            </a:r>
            <a:r>
              <a:rPr sz="1282" spc="26" dirty="0">
                <a:latin typeface="Lucida Sans Unicode"/>
                <a:cs typeface="Lucida Sans Unicode"/>
              </a:rPr>
              <a:t>N</a:t>
            </a:r>
            <a:endParaRPr sz="1282" dirty="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279404" y="4856915"/>
            <a:ext cx="36630" cy="3663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2"/>
                </a:moveTo>
                <a:lnTo>
                  <a:pt x="24764" y="57102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9" name="object 39"/>
          <p:cNvSpPr txBox="1"/>
          <p:nvPr/>
        </p:nvSpPr>
        <p:spPr>
          <a:xfrm>
            <a:off x="3979222" y="4414314"/>
            <a:ext cx="4062755" cy="1583573"/>
          </a:xfrm>
          <a:prstGeom prst="rect">
            <a:avLst/>
          </a:prstGeom>
        </p:spPr>
        <p:txBody>
          <a:bodyPr vert="horz" wrap="square" lIns="0" tIns="24827" rIns="0" bIns="0" rtlCol="0">
            <a:spAutoFit/>
          </a:bodyPr>
          <a:lstStyle/>
          <a:p>
            <a:pPr marL="8139">
              <a:spcBef>
                <a:spcPts val="195"/>
              </a:spcBef>
            </a:pPr>
            <a:r>
              <a:rPr lang="en-IN" sz="769" spc="-19" dirty="0">
                <a:latin typeface="Lucida Sans Unicode"/>
                <a:cs typeface="Lucida Sans Unicode"/>
              </a:rPr>
              <a:t>Data includes </a:t>
            </a:r>
            <a:r>
              <a:rPr lang="en-IN" sz="769" spc="-19" dirty="0" err="1">
                <a:latin typeface="Lucida Sans Unicode"/>
                <a:cs typeface="Lucida Sans Unicode"/>
              </a:rPr>
              <a:t>lastest</a:t>
            </a:r>
            <a:r>
              <a:rPr lang="en-IN" sz="769" spc="-19" dirty="0">
                <a:latin typeface="Lucida Sans Unicode"/>
                <a:cs typeface="Lucida Sans Unicode"/>
              </a:rPr>
              <a:t> edition FIFA 2019 players attributes like Age, Nationality,</a:t>
            </a:r>
          </a:p>
          <a:p>
            <a:pPr marL="8139">
              <a:spcBef>
                <a:spcPts val="195"/>
              </a:spcBef>
            </a:pPr>
            <a:r>
              <a:rPr lang="en-IN" sz="769" spc="-19" dirty="0">
                <a:latin typeface="Lucida Sans Unicode"/>
                <a:cs typeface="Lucida Sans Unicode"/>
              </a:rPr>
              <a:t>Overall, Potential, Club, Value, Wage, Preferred Foot, International Reputation, Weak</a:t>
            </a:r>
          </a:p>
          <a:p>
            <a:pPr marL="8139">
              <a:spcBef>
                <a:spcPts val="195"/>
              </a:spcBef>
            </a:pPr>
            <a:r>
              <a:rPr lang="en-IN" sz="769" spc="-19" dirty="0">
                <a:latin typeface="Lucida Sans Unicode"/>
                <a:cs typeface="Lucida Sans Unicode"/>
              </a:rPr>
              <a:t>Foot, Skill Moves, Work Rate, Position, Jersey Number, Joined, Loaned From, Contract</a:t>
            </a:r>
          </a:p>
          <a:p>
            <a:pPr marL="8139">
              <a:spcBef>
                <a:spcPts val="195"/>
              </a:spcBef>
            </a:pPr>
            <a:r>
              <a:rPr lang="en-IN" sz="769" spc="-19" dirty="0">
                <a:latin typeface="Lucida Sans Unicode"/>
                <a:cs typeface="Lucida Sans Unicode"/>
              </a:rPr>
              <a:t>Valid Until, Height, Weight, LS, ST, RS, LW, LF, CF, RF, RW, LAM, CAM, RAM, LM,</a:t>
            </a:r>
          </a:p>
          <a:p>
            <a:pPr marL="8139">
              <a:spcBef>
                <a:spcPts val="195"/>
              </a:spcBef>
            </a:pPr>
            <a:r>
              <a:rPr lang="en-IN" sz="769" spc="-19" dirty="0">
                <a:latin typeface="Lucida Sans Unicode"/>
                <a:cs typeface="Lucida Sans Unicode"/>
              </a:rPr>
              <a:t>LCM, CM, RCM, RM, LWB, LDM, CDM, RDM, RWB, LB, LCB, CB, RCB, RB, Crossing,</a:t>
            </a:r>
          </a:p>
          <a:p>
            <a:pPr marL="8139">
              <a:spcBef>
                <a:spcPts val="195"/>
              </a:spcBef>
            </a:pPr>
            <a:r>
              <a:rPr lang="en-IN" sz="769" spc="-19" dirty="0">
                <a:latin typeface="Lucida Sans Unicode"/>
                <a:cs typeface="Lucida Sans Unicode"/>
              </a:rPr>
              <a:t>Finishing, Heading, Accuracy, </a:t>
            </a:r>
            <a:r>
              <a:rPr lang="en-IN" sz="769" spc="-19" dirty="0" err="1">
                <a:latin typeface="Lucida Sans Unicode"/>
                <a:cs typeface="Lucida Sans Unicode"/>
              </a:rPr>
              <a:t>ShortPassing</a:t>
            </a:r>
            <a:r>
              <a:rPr lang="en-IN" sz="769" spc="-19" dirty="0">
                <a:latin typeface="Lucida Sans Unicode"/>
                <a:cs typeface="Lucida Sans Unicode"/>
              </a:rPr>
              <a:t>, Volleys, Dribbling, Curve, </a:t>
            </a:r>
            <a:r>
              <a:rPr lang="en-IN" sz="769" spc="-19" dirty="0" err="1">
                <a:latin typeface="Lucida Sans Unicode"/>
                <a:cs typeface="Lucida Sans Unicode"/>
              </a:rPr>
              <a:t>FKAccuracy</a:t>
            </a:r>
            <a:r>
              <a:rPr lang="en-IN" sz="769" spc="-19" dirty="0">
                <a:latin typeface="Lucida Sans Unicode"/>
                <a:cs typeface="Lucida Sans Unicode"/>
              </a:rPr>
              <a:t>,</a:t>
            </a:r>
          </a:p>
          <a:p>
            <a:pPr marL="8139">
              <a:spcBef>
                <a:spcPts val="195"/>
              </a:spcBef>
            </a:pPr>
            <a:r>
              <a:rPr lang="en-IN" sz="769" spc="-19" dirty="0" err="1">
                <a:latin typeface="Lucida Sans Unicode"/>
                <a:cs typeface="Lucida Sans Unicode"/>
              </a:rPr>
              <a:t>LongPassing</a:t>
            </a:r>
            <a:r>
              <a:rPr lang="en-IN" sz="769" spc="-19" dirty="0">
                <a:latin typeface="Lucida Sans Unicode"/>
                <a:cs typeface="Lucida Sans Unicode"/>
              </a:rPr>
              <a:t>, </a:t>
            </a:r>
            <a:r>
              <a:rPr lang="en-IN" sz="769" spc="-19" dirty="0" err="1">
                <a:latin typeface="Lucida Sans Unicode"/>
                <a:cs typeface="Lucida Sans Unicode"/>
              </a:rPr>
              <a:t>BallControl</a:t>
            </a:r>
            <a:r>
              <a:rPr lang="en-IN" sz="769" spc="-19" dirty="0">
                <a:latin typeface="Lucida Sans Unicode"/>
                <a:cs typeface="Lucida Sans Unicode"/>
              </a:rPr>
              <a:t>, Acceleration, </a:t>
            </a:r>
            <a:r>
              <a:rPr lang="en-IN" sz="769" spc="-19" dirty="0" err="1">
                <a:latin typeface="Lucida Sans Unicode"/>
                <a:cs typeface="Lucida Sans Unicode"/>
              </a:rPr>
              <a:t>SprintSpeed</a:t>
            </a:r>
            <a:r>
              <a:rPr lang="en-IN" sz="769" spc="-19" dirty="0">
                <a:latin typeface="Lucida Sans Unicode"/>
                <a:cs typeface="Lucida Sans Unicode"/>
              </a:rPr>
              <a:t>, Agility, Reactions, Balance,</a:t>
            </a:r>
          </a:p>
          <a:p>
            <a:pPr marL="8139">
              <a:spcBef>
                <a:spcPts val="195"/>
              </a:spcBef>
            </a:pPr>
            <a:r>
              <a:rPr lang="en-IN" sz="769" spc="-19" dirty="0" err="1">
                <a:latin typeface="Lucida Sans Unicode"/>
                <a:cs typeface="Lucida Sans Unicode"/>
              </a:rPr>
              <a:t>ShotPower</a:t>
            </a:r>
            <a:r>
              <a:rPr lang="en-IN" sz="769" spc="-19" dirty="0">
                <a:latin typeface="Lucida Sans Unicode"/>
                <a:cs typeface="Lucida Sans Unicode"/>
              </a:rPr>
              <a:t>, Jumping, Stamina, Strength, </a:t>
            </a:r>
            <a:r>
              <a:rPr lang="en-IN" sz="769" spc="-19" dirty="0" err="1">
                <a:latin typeface="Lucida Sans Unicode"/>
                <a:cs typeface="Lucida Sans Unicode"/>
              </a:rPr>
              <a:t>LongShots</a:t>
            </a:r>
            <a:r>
              <a:rPr lang="en-IN" sz="769" spc="-19" dirty="0">
                <a:latin typeface="Lucida Sans Unicode"/>
                <a:cs typeface="Lucida Sans Unicode"/>
              </a:rPr>
              <a:t>, Aggression, Interceptions,</a:t>
            </a:r>
          </a:p>
          <a:p>
            <a:pPr marL="8139">
              <a:spcBef>
                <a:spcPts val="195"/>
              </a:spcBef>
            </a:pPr>
            <a:r>
              <a:rPr lang="en-IN" sz="769" spc="-19" dirty="0">
                <a:latin typeface="Lucida Sans Unicode"/>
                <a:cs typeface="Lucida Sans Unicode"/>
              </a:rPr>
              <a:t>Positioning, Vision, Penalties, Composure, Marking, </a:t>
            </a:r>
            <a:r>
              <a:rPr lang="en-IN" sz="769" spc="-19" dirty="0" err="1">
                <a:latin typeface="Lucida Sans Unicode"/>
                <a:cs typeface="Lucida Sans Unicode"/>
              </a:rPr>
              <a:t>StandingTackle</a:t>
            </a:r>
            <a:r>
              <a:rPr lang="en-IN" sz="769" spc="-19" dirty="0">
                <a:latin typeface="Lucida Sans Unicode"/>
                <a:cs typeface="Lucida Sans Unicode"/>
              </a:rPr>
              <a:t>, </a:t>
            </a:r>
            <a:r>
              <a:rPr lang="en-IN" sz="769" spc="-19" dirty="0" err="1">
                <a:latin typeface="Lucida Sans Unicode"/>
                <a:cs typeface="Lucida Sans Unicode"/>
              </a:rPr>
              <a:t>SlidingTackle</a:t>
            </a:r>
            <a:r>
              <a:rPr lang="en-IN" sz="769" spc="-19" dirty="0">
                <a:latin typeface="Lucida Sans Unicode"/>
                <a:cs typeface="Lucida Sans Unicode"/>
              </a:rPr>
              <a:t>,</a:t>
            </a:r>
          </a:p>
          <a:p>
            <a:pPr marL="8139">
              <a:spcBef>
                <a:spcPts val="195"/>
              </a:spcBef>
            </a:pPr>
            <a:r>
              <a:rPr lang="en-IN" sz="769" spc="-19" dirty="0" err="1">
                <a:latin typeface="Lucida Sans Unicode"/>
                <a:cs typeface="Lucida Sans Unicode"/>
              </a:rPr>
              <a:t>GKDiving</a:t>
            </a:r>
            <a:r>
              <a:rPr lang="en-IN" sz="769" spc="-19" dirty="0">
                <a:latin typeface="Lucida Sans Unicode"/>
                <a:cs typeface="Lucida Sans Unicode"/>
              </a:rPr>
              <a:t>, </a:t>
            </a:r>
            <a:r>
              <a:rPr lang="en-IN" sz="769" spc="-19" dirty="0" err="1">
                <a:latin typeface="Lucida Sans Unicode"/>
                <a:cs typeface="Lucida Sans Unicode"/>
              </a:rPr>
              <a:t>GKHandling</a:t>
            </a:r>
            <a:r>
              <a:rPr lang="en-IN" sz="769" spc="-19" dirty="0">
                <a:latin typeface="Lucida Sans Unicode"/>
                <a:cs typeface="Lucida Sans Unicode"/>
              </a:rPr>
              <a:t>, </a:t>
            </a:r>
            <a:r>
              <a:rPr lang="en-IN" sz="769" spc="-19" dirty="0" err="1">
                <a:latin typeface="Lucida Sans Unicode"/>
                <a:cs typeface="Lucida Sans Unicode"/>
              </a:rPr>
              <a:t>GKKicking</a:t>
            </a:r>
            <a:r>
              <a:rPr lang="en-IN" sz="769" spc="-19" dirty="0">
                <a:latin typeface="Lucida Sans Unicode"/>
                <a:cs typeface="Lucida Sans Unicode"/>
              </a:rPr>
              <a:t>, </a:t>
            </a:r>
            <a:r>
              <a:rPr lang="en-IN" sz="769" spc="-19" dirty="0" err="1">
                <a:latin typeface="Lucida Sans Unicode"/>
                <a:cs typeface="Lucida Sans Unicode"/>
              </a:rPr>
              <a:t>GKPositioning</a:t>
            </a:r>
            <a:r>
              <a:rPr lang="en-IN" sz="769" spc="-19" dirty="0">
                <a:latin typeface="Lucida Sans Unicode"/>
                <a:cs typeface="Lucida Sans Unicode"/>
              </a:rPr>
              <a:t>, </a:t>
            </a:r>
            <a:r>
              <a:rPr lang="en-IN" sz="769" spc="-19" dirty="0" err="1">
                <a:latin typeface="Lucida Sans Unicode"/>
                <a:cs typeface="Lucida Sans Unicode"/>
              </a:rPr>
              <a:t>GKReflexes</a:t>
            </a:r>
            <a:r>
              <a:rPr lang="en-IN" sz="769" spc="-19" dirty="0">
                <a:latin typeface="Lucida Sans Unicode"/>
                <a:cs typeface="Lucida Sans Unicode"/>
              </a:rPr>
              <a:t>, and Release Clause.</a:t>
            </a:r>
          </a:p>
          <a:p>
            <a:pPr marL="8139">
              <a:spcBef>
                <a:spcPts val="195"/>
              </a:spcBef>
            </a:pPr>
            <a:r>
              <a:rPr lang="en-IN" sz="769" spc="-19" dirty="0">
                <a:latin typeface="Lucida Sans Unicode"/>
                <a:cs typeface="Lucida Sans Unicode"/>
              </a:rPr>
              <a:t>grid_3x3sort</a:t>
            </a:r>
            <a:endParaRPr sz="769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0A303-92ED-4088-F8FE-9410CD544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94" y="101059"/>
            <a:ext cx="7487035" cy="4134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879B48-36D4-E3E1-D531-62E57D35F94E}"/>
              </a:ext>
            </a:extLst>
          </p:cNvPr>
          <p:cNvSpPr txBox="1"/>
          <p:nvPr/>
        </p:nvSpPr>
        <p:spPr>
          <a:xfrm>
            <a:off x="1900094" y="4235121"/>
            <a:ext cx="74870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0" i="1" dirty="0">
                <a:effectLst/>
                <a:latin typeface="Arial" panose="020B0604020202020204" pitchFamily="34" charset="0"/>
              </a:rPr>
              <a:t>Total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17105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number of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Players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from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161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different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countries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are taken for visualization.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1" dirty="0">
                <a:effectLst/>
                <a:latin typeface="Arial" panose="020B0604020202020204" pitchFamily="34" charset="0"/>
              </a:rPr>
              <a:t>These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17105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players are associated with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652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Clubs across the globe and are further playing under different 44 leagues.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1" dirty="0">
                <a:effectLst/>
                <a:latin typeface="Arial" panose="020B0604020202020204" pitchFamily="34" charset="0"/>
              </a:rPr>
              <a:t>There are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234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players who are not registered with any Clubs. 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1" dirty="0">
                <a:effectLst/>
                <a:latin typeface="Arial" panose="020B0604020202020204" pitchFamily="34" charset="0"/>
              </a:rPr>
              <a:t>The league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Argentina Primera División 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has highest number of players Registered that is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726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with an average rating of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66.88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%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71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5663DD-72E9-6794-5C9A-37A6AEB69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60" y="127358"/>
            <a:ext cx="7493385" cy="4254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68C642-1EFD-84BF-F1DA-2D08BB565AD0}"/>
              </a:ext>
            </a:extLst>
          </p:cNvPr>
          <p:cNvSpPr txBox="1"/>
          <p:nvPr/>
        </p:nvSpPr>
        <p:spPr>
          <a:xfrm>
            <a:off x="1531160" y="4382077"/>
            <a:ext cx="761524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i="1" dirty="0">
                <a:effectLst/>
                <a:latin typeface="Arial" panose="020B0604020202020204" pitchFamily="34" charset="0"/>
              </a:rPr>
              <a:t>Aduriz and </a:t>
            </a:r>
            <a:r>
              <a:rPr lang="en-US" sz="1800" b="1" i="1" dirty="0" err="1">
                <a:effectLst/>
                <a:latin typeface="Arial" panose="020B0604020202020204" pitchFamily="34" charset="0"/>
              </a:rPr>
              <a:t>B.Dost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 has the best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 heading accuracy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 that is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94 percent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.</a:t>
            </a:r>
            <a:endParaRPr lang="en-US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1" dirty="0">
                <a:effectLst/>
                <a:latin typeface="Arial" panose="020B0604020202020204" pitchFamily="34" charset="0"/>
              </a:rPr>
              <a:t>England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 is the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 best team when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 they are </a:t>
            </a:r>
            <a:r>
              <a:rPr lang="en-US" sz="1800" i="1" dirty="0">
                <a:effectLst/>
                <a:latin typeface="Arial" panose="020B0604020202020204" pitchFamily="34" charset="0"/>
              </a:rPr>
              <a:t>attacking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.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1" dirty="0">
                <a:effectLst/>
                <a:latin typeface="Arial" panose="020B0604020202020204" pitchFamily="34" charset="0"/>
              </a:rPr>
              <a:t>Cristiano Ronaldo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 is the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fittest player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 when it comes to talking about </a:t>
            </a:r>
            <a:r>
              <a:rPr lang="en-US" sz="1800" b="1" i="1" dirty="0" err="1">
                <a:effectLst/>
                <a:latin typeface="Arial" panose="020B0604020202020204" pitchFamily="34" charset="0"/>
              </a:rPr>
              <a:t>power,strength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 and stamina.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1" dirty="0" err="1">
                <a:effectLst/>
                <a:latin typeface="Arial" panose="020B0604020202020204" pitchFamily="34" charset="0"/>
              </a:rPr>
              <a:t>L.Messi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is the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best Dribbler and finisher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.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1" dirty="0">
                <a:effectLst/>
                <a:latin typeface="Arial" panose="020B0604020202020204" pitchFamily="34" charset="0"/>
              </a:rPr>
              <a:t>Cristiano Ronaldo and </a:t>
            </a:r>
            <a:r>
              <a:rPr lang="en-US" sz="1800" b="1" i="1" dirty="0" err="1">
                <a:effectLst/>
                <a:latin typeface="Arial" panose="020B0604020202020204" pitchFamily="34" charset="0"/>
              </a:rPr>
              <a:t>L.Messi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 has the best </a:t>
            </a:r>
            <a:r>
              <a:rPr lang="en-US" sz="1600" b="1" i="1" dirty="0">
                <a:effectLst/>
                <a:latin typeface="Arial" panose="020B0604020202020204" pitchFamily="34" charset="0"/>
              </a:rPr>
              <a:t>Overall Score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1" dirty="0" err="1">
                <a:effectLst/>
                <a:latin typeface="Arial" panose="020B0604020202020204" pitchFamily="34" charset="0"/>
              </a:rPr>
              <a:t>Adama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 and K. </a:t>
            </a:r>
            <a:r>
              <a:rPr lang="en-US" sz="1800" b="1" i="1" dirty="0" err="1">
                <a:effectLst/>
                <a:latin typeface="Arial" panose="020B0604020202020204" pitchFamily="34" charset="0"/>
              </a:rPr>
              <a:t>Mbappe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 are the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fastest 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players on the planet.</a:t>
            </a:r>
            <a:endParaRPr lang="en-US" dirty="0">
              <a:effectLst/>
            </a:endParaRPr>
          </a:p>
          <a:p>
            <a:br>
              <a:rPr lang="en-US" dirty="0">
                <a:effectLst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1688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162162-60A2-62A0-B103-E6D2CD1DF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197641" cy="3051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62540-B9F3-75F3-E488-54FC3AEEE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2" y="0"/>
            <a:ext cx="6994358" cy="3051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75135-7689-0FA6-D53B-81DC83433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51208"/>
            <a:ext cx="5197641" cy="42356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14EE95-155D-8298-5303-AD711606C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641" y="3051208"/>
            <a:ext cx="6994359" cy="42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69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D76F3D-7AD9-8D8A-AFAF-325A3C7C391F}"/>
              </a:ext>
            </a:extLst>
          </p:cNvPr>
          <p:cNvSpPr txBox="1"/>
          <p:nvPr/>
        </p:nvSpPr>
        <p:spPr>
          <a:xfrm>
            <a:off x="3301464" y="67377"/>
            <a:ext cx="5844941" cy="6432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0" i="1" dirty="0">
                <a:effectLst/>
                <a:latin typeface="Arial" panose="020B0604020202020204" pitchFamily="34" charset="0"/>
              </a:rPr>
              <a:t>The average age of the Players participating are </a:t>
            </a:r>
            <a:r>
              <a:rPr lang="en-US" sz="2000" b="0" i="1" dirty="0">
                <a:effectLst/>
                <a:latin typeface="Arial" panose="020B0604020202020204" pitchFamily="34" charset="0"/>
              </a:rPr>
              <a:t>21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years old and the average Height is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180 cm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.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1" dirty="0">
                <a:effectLst/>
                <a:latin typeface="Arial" panose="020B0604020202020204" pitchFamily="34" charset="0"/>
              </a:rPr>
              <a:t>The age of the youngest player is </a:t>
            </a:r>
            <a:r>
              <a:rPr lang="en-US" sz="2000" b="0" i="1" dirty="0">
                <a:effectLst/>
                <a:latin typeface="Arial" panose="020B0604020202020204" pitchFamily="34" charset="0"/>
              </a:rPr>
              <a:t>16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years.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1" dirty="0">
                <a:effectLst/>
                <a:latin typeface="Arial" panose="020B0604020202020204" pitchFamily="34" charset="0"/>
              </a:rPr>
              <a:t>Most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of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Players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have the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 Normal Body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Type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(170-185). and 76.82% 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of players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prefer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to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play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with their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right foot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. 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1" dirty="0">
                <a:effectLst/>
                <a:latin typeface="Arial" panose="020B0604020202020204" pitchFamily="34" charset="0"/>
              </a:rPr>
              <a:t>Players are divided into 5 scales (1-5) based on their reputation internationally depending on their performances.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16439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players have a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international reputation of 1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. 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1" dirty="0">
                <a:effectLst/>
                <a:latin typeface="Arial" panose="020B0604020202020204" pitchFamily="34" charset="0"/>
              </a:rPr>
              <a:t>Left foot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players are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more internationally reputed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then right foot players.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1" dirty="0">
                <a:effectLst/>
                <a:latin typeface="Arial" panose="020B0604020202020204" pitchFamily="34" charset="0"/>
              </a:rPr>
              <a:t>The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average overall rating 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of the players are </a:t>
            </a:r>
            <a:r>
              <a:rPr lang="en-US" sz="2000" b="0" i="1" dirty="0">
                <a:effectLst/>
                <a:latin typeface="Arial" panose="020B0604020202020204" pitchFamily="34" charset="0"/>
              </a:rPr>
              <a:t>67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. Only 2 players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C. Ronaldo and L. Messi 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has an overall rating of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94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which is the highest rating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1" dirty="0">
                <a:effectLst/>
                <a:latin typeface="Arial" panose="020B0604020202020204" pitchFamily="34" charset="0"/>
              </a:rPr>
              <a:t>England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has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 highest number of Players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participating in the tournaments. 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1" dirty="0">
                <a:effectLst/>
                <a:latin typeface="Arial" panose="020B0604020202020204" pitchFamily="34" charset="0"/>
              </a:rPr>
              <a:t>England, Netherlands, France, Spain has the youngest </a:t>
            </a:r>
            <a:r>
              <a:rPr lang="en-US" sz="2000" b="1" i="1" dirty="0" err="1">
                <a:effectLst/>
                <a:latin typeface="Arial" panose="020B0604020202020204" pitchFamily="34" charset="0"/>
              </a:rPr>
              <a:t>palayers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participating in the tournaments and the youngest players age are 16 years old.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1" dirty="0">
                <a:effectLst/>
                <a:latin typeface="Arial" panose="020B0604020202020204" pitchFamily="34" charset="0"/>
              </a:rPr>
              <a:t>Mexico, Japan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has the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oldest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players.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775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1290" y="3075961"/>
            <a:ext cx="2647554" cy="684917"/>
          </a:xfrm>
          <a:prstGeom prst="rect">
            <a:avLst/>
          </a:prstGeom>
        </p:spPr>
        <p:txBody>
          <a:bodyPr vert="horz" wrap="square" lIns="0" tIns="7733" rIns="0" bIns="0" rtlCol="0" anchor="ctr">
            <a:spAutoFit/>
          </a:bodyPr>
          <a:lstStyle/>
          <a:p>
            <a:pPr marL="8139">
              <a:lnSpc>
                <a:spcPct val="100000"/>
              </a:lnSpc>
              <a:spcBef>
                <a:spcPts val="61"/>
              </a:spcBef>
            </a:pPr>
            <a:r>
              <a:rPr spc="-125" dirty="0"/>
              <a:t>T</a:t>
            </a:r>
            <a:r>
              <a:rPr spc="6" dirty="0"/>
              <a:t>H</a:t>
            </a:r>
            <a:r>
              <a:rPr spc="-51" dirty="0"/>
              <a:t>A</a:t>
            </a:r>
            <a:r>
              <a:rPr spc="38" dirty="0"/>
              <a:t>N</a:t>
            </a:r>
            <a:r>
              <a:rPr spc="-231" dirty="0"/>
              <a:t>K</a:t>
            </a:r>
            <a:r>
              <a:rPr spc="-385" dirty="0"/>
              <a:t> </a:t>
            </a:r>
            <a:r>
              <a:rPr spc="-13" dirty="0"/>
              <a:t>Y</a:t>
            </a:r>
            <a:r>
              <a:rPr spc="-22" dirty="0"/>
              <a:t>O</a:t>
            </a:r>
            <a:r>
              <a:rPr spc="10" dirty="0"/>
              <a:t>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623</Words>
  <Application>Microsoft Office PowerPoint</Application>
  <PresentationFormat>Widescreen</PresentationFormat>
  <Paragraphs>68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Lucida Sans Unicode</vt:lpstr>
      <vt:lpstr>Segoe UI</vt:lpstr>
      <vt:lpstr>Times New Roman</vt:lpstr>
      <vt:lpstr>Office Theme</vt:lpstr>
      <vt:lpstr>iNeuron.ai</vt:lpstr>
      <vt:lpstr>PROJECT DETAIL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iNeuron.ai</dc:title>
  <dc:creator>Abhinav Singh</dc:creator>
  <cp:lastModifiedBy>Abhinav Singh</cp:lastModifiedBy>
  <cp:revision>1</cp:revision>
  <dcterms:created xsi:type="dcterms:W3CDTF">2023-01-13T21:50:58Z</dcterms:created>
  <dcterms:modified xsi:type="dcterms:W3CDTF">2023-01-13T22:44:14Z</dcterms:modified>
</cp:coreProperties>
</file>